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6" r:id="rId11"/>
    <p:sldId id="265" r:id="rId12"/>
    <p:sldId id="267" r:id="rId13"/>
    <p:sldId id="268" r:id="rId14"/>
    <p:sldId id="269" r:id="rId15"/>
    <p:sldId id="272" r:id="rId16"/>
    <p:sldId id="271"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13B4-DCF4-4408-BF1F-039586482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81FF48D4-DEF1-4229-ADF7-568706E3CF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E15CC6ED-CD69-4A34-BC82-ABC43550297E}"/>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5DF32F24-AFAB-4423-96A8-DA6492D8DAA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AA79504-3E6C-4484-94B4-0281E53FEBF1}"/>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314671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072E7-F9A7-498A-8721-4007FCB0ECBF}"/>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5E7AA06-D508-4A48-AB03-5EDED69C57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D09FBBB-CA53-4F68-AB9B-6F54C33C2534}"/>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4162CAF4-E91A-421F-9ED7-337DECB1EAD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B4A59D9-BA89-4390-9B29-1D55892D071E}"/>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416010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742FA-0572-4A90-BEF6-87CB1775A1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A96F939-4179-49F1-926E-F87C544369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0D4A7F4-1F0F-4D4F-837B-2BB5B6A060B2}"/>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D85DEBA1-9CD6-4C6B-81C6-E6F0B61D30B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2A35102-955F-4722-B23B-82AE9E823D96}"/>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2419642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319C7-6BE7-4321-AE37-A21C0062B6B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B52F592-50DB-46BA-B323-A3CCC737EE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433BF8A-1549-40E0-9D56-DBB8864FEB19}"/>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0DCAFE63-16F5-4C6F-8A12-B13FE64B05B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707A92C-95C7-400D-9F26-07B1FDEEEDD3}"/>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222370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132E8-AE0C-4B12-B643-FB922127D8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A3AFE5E-E571-429E-8B99-02DAA86C7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D242C1-18CB-4DF7-9F6C-ACA4B63C5864}"/>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0E8B1C08-AFB8-49C1-84CE-C5FE38D2901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C0D5A75-0384-483C-BBC6-D88EA97F45EA}"/>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320078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D190-4311-46D8-8E05-91087229375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571F358-20CC-494C-9357-71A627C479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23B378E-DFDC-48A2-8536-A3AE465457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221686BD-7966-4FFA-AC57-2D2905E3B6B1}"/>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6" name="Footer Placeholder 5">
            <a:extLst>
              <a:ext uri="{FF2B5EF4-FFF2-40B4-BE49-F238E27FC236}">
                <a16:creationId xmlns:a16="http://schemas.microsoft.com/office/drawing/2014/main" id="{A891C2B2-ECB9-4F77-A93A-7764A5C4083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757E300-B0D3-4115-83DC-E9326A6C8F3B}"/>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1652555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5F40-A00B-4637-AE6E-FAE4BB44DA6E}"/>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8E3505F-2CFE-4A94-9B0E-8728CDB450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9F9858-8C9F-4D3A-B38A-7C343D44C6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F2B3645B-D984-4BE0-961C-39A705B38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6482DF-3C51-4542-8593-10CFC4E1A4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C35F0B1-49AB-4DFC-8C4E-8249179C033E}"/>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8" name="Footer Placeholder 7">
            <a:extLst>
              <a:ext uri="{FF2B5EF4-FFF2-40B4-BE49-F238E27FC236}">
                <a16:creationId xmlns:a16="http://schemas.microsoft.com/office/drawing/2014/main" id="{DE4FAE64-A63E-4035-9FEC-736A82A7760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3CF28368-632A-42E8-ACA5-728C6158570A}"/>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351022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B87A-49D6-4CDB-9C32-F5FFD107EA2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C5765524-1484-456B-8D85-1C4DA63CE75C}"/>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4" name="Footer Placeholder 3">
            <a:extLst>
              <a:ext uri="{FF2B5EF4-FFF2-40B4-BE49-F238E27FC236}">
                <a16:creationId xmlns:a16="http://schemas.microsoft.com/office/drawing/2014/main" id="{F429345E-5EB8-42AA-8C60-EE8D523CE07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F6C3CF1-F1DF-4AF0-A388-D339128301AC}"/>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293887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B59C9-CB53-4871-B978-CF16DA297BB3}"/>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3" name="Footer Placeholder 2">
            <a:extLst>
              <a:ext uri="{FF2B5EF4-FFF2-40B4-BE49-F238E27FC236}">
                <a16:creationId xmlns:a16="http://schemas.microsoft.com/office/drawing/2014/main" id="{645C28A4-D192-448B-BE58-AEAAD6FE3175}"/>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FADAA1A7-D50B-47D8-B167-D8A0EE172826}"/>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244675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09D9-4558-4B45-ABF0-9884AB094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34291FCF-D96D-4093-A469-405405DA73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FFE6756-CB21-4647-BA34-712A5736A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B4B1F8-E932-42E5-90E4-11BAB5C4B4A1}"/>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6" name="Footer Placeholder 5">
            <a:extLst>
              <a:ext uri="{FF2B5EF4-FFF2-40B4-BE49-F238E27FC236}">
                <a16:creationId xmlns:a16="http://schemas.microsoft.com/office/drawing/2014/main" id="{73BD6C65-EE8D-46AB-8736-CF64C0FDADC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54ACDA1-4326-44E2-98CF-B2DAF881C13F}"/>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89001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AEB4-08B9-4847-939D-1CD4567453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0FE183A4-1BAA-4601-9977-F1F07B97E2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6CC91001-8B16-462B-BD8E-618C19FE1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DF200-2A5B-49C6-9049-C5E47206B84C}"/>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6" name="Footer Placeholder 5">
            <a:extLst>
              <a:ext uri="{FF2B5EF4-FFF2-40B4-BE49-F238E27FC236}">
                <a16:creationId xmlns:a16="http://schemas.microsoft.com/office/drawing/2014/main" id="{E92A4F74-1F37-4938-A97C-2DE240C8EBA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C0BB9AC-6AEA-4500-8BF9-6C895DDAB6DD}"/>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2975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36AFA0-0D82-4C61-893E-1A398E1236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61DBB2E-A83E-4072-AE02-2A9689F420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D219C89-0925-493C-89C6-845B0688EF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27D2FD8D-C2E4-4E10-8311-D65EB24DAA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B4DF572-A041-4789-A1EC-53C8613C9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84922-A070-484A-BCF8-BB7B40FDD1A6}" type="slidenum">
              <a:rPr lang="en-IE" smtClean="0"/>
              <a:t>‹#›</a:t>
            </a:fld>
            <a:endParaRPr lang="en-IE"/>
          </a:p>
        </p:txBody>
      </p:sp>
    </p:spTree>
    <p:extLst>
      <p:ext uri="{BB962C8B-B14F-4D97-AF65-F5344CB8AC3E}">
        <p14:creationId xmlns:p14="http://schemas.microsoft.com/office/powerpoint/2010/main" val="2394441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CA0E9A-B201-4B5F-B1B4-3EC97289DF59}"/>
              </a:ext>
            </a:extLst>
          </p:cNvPr>
          <p:cNvSpPr>
            <a:spLocks noGrp="1"/>
          </p:cNvSpPr>
          <p:nvPr>
            <p:ph type="ctrTitle"/>
          </p:nvPr>
        </p:nvSpPr>
        <p:spPr>
          <a:xfrm>
            <a:off x="908454" y="1360481"/>
            <a:ext cx="4605340" cy="2387600"/>
          </a:xfrm>
        </p:spPr>
        <p:txBody>
          <a:bodyPr>
            <a:normAutofit/>
          </a:bodyPr>
          <a:lstStyle/>
          <a:p>
            <a:r>
              <a:rPr lang="en-IE" sz="5000" dirty="0">
                <a:solidFill>
                  <a:schemeClr val="bg1"/>
                </a:solidFill>
                <a:latin typeface="Comic Sans MS" panose="030F0702030302020204" pitchFamily="66" charset="0"/>
              </a:rPr>
              <a:t>The Christmas Crib</a:t>
            </a:r>
          </a:p>
        </p:txBody>
      </p:sp>
      <p:sp>
        <p:nvSpPr>
          <p:cNvPr id="3" name="Subtitle 2">
            <a:extLst>
              <a:ext uri="{FF2B5EF4-FFF2-40B4-BE49-F238E27FC236}">
                <a16:creationId xmlns:a16="http://schemas.microsoft.com/office/drawing/2014/main" id="{A67F65B8-223D-400C-B05B-3B034C11F0E7}"/>
              </a:ext>
            </a:extLst>
          </p:cNvPr>
          <p:cNvSpPr>
            <a:spLocks noGrp="1"/>
          </p:cNvSpPr>
          <p:nvPr>
            <p:ph type="subTitle" idx="1"/>
          </p:nvPr>
        </p:nvSpPr>
        <p:spPr>
          <a:xfrm>
            <a:off x="908454" y="3840156"/>
            <a:ext cx="4605340" cy="1655762"/>
          </a:xfrm>
        </p:spPr>
        <p:txBody>
          <a:bodyPr>
            <a:normAutofit/>
          </a:bodyPr>
          <a:lstStyle/>
          <a:p>
            <a:r>
              <a:rPr lang="en-US" sz="2000" dirty="0">
                <a:solidFill>
                  <a:schemeClr val="bg1"/>
                </a:solidFill>
                <a:latin typeface="Comic Sans MS" panose="030F0702030302020204" pitchFamily="66" charset="0"/>
              </a:rPr>
              <a:t>School Assembly</a:t>
            </a:r>
            <a:endParaRPr lang="en-IE" sz="2000" dirty="0">
              <a:solidFill>
                <a:schemeClr val="bg1"/>
              </a:solidFill>
              <a:latin typeface="Comic Sans MS" panose="030F0702030302020204" pitchFamily="66" charset="0"/>
            </a:endParaRPr>
          </a:p>
        </p:txBody>
      </p:sp>
      <p:pic>
        <p:nvPicPr>
          <p:cNvPr id="4" name="Picture 3">
            <a:extLst>
              <a:ext uri="{FF2B5EF4-FFF2-40B4-BE49-F238E27FC236}">
                <a16:creationId xmlns:a16="http://schemas.microsoft.com/office/drawing/2014/main" id="{9144F18C-4972-4072-AAAB-A036A7F544C2}"/>
              </a:ext>
            </a:extLst>
          </p:cNvPr>
          <p:cNvPicPr>
            <a:picLocks noChangeAspect="1"/>
          </p:cNvPicPr>
          <p:nvPr/>
        </p:nvPicPr>
        <p:blipFill rotWithShape="1">
          <a:blip r:embed="rId2">
            <a:alphaModFix/>
          </a:blip>
          <a:srcRect l="22252" r="-1" b="-1"/>
          <a:stretch/>
        </p:blipFill>
        <p:spPr>
          <a:xfrm>
            <a:off x="5800734" y="1057275"/>
            <a:ext cx="5917401" cy="474345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A63D31-2813-4A85-9482-E222E9BC1B7F}"/>
              </a:ext>
            </a:extLst>
          </p:cNvPr>
          <p:cNvSpPr/>
          <p:nvPr/>
        </p:nvSpPr>
        <p:spPr>
          <a:xfrm>
            <a:off x="0" y="6485138"/>
            <a:ext cx="4456590" cy="372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Jacqui Wilkinson, CIC, DCU</a:t>
            </a:r>
          </a:p>
        </p:txBody>
      </p:sp>
    </p:spTree>
    <p:extLst>
      <p:ext uri="{BB962C8B-B14F-4D97-AF65-F5344CB8AC3E}">
        <p14:creationId xmlns:p14="http://schemas.microsoft.com/office/powerpoint/2010/main" val="1072731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40FF65A-7EE7-4F1A-BB85-2B492824F016}"/>
              </a:ext>
            </a:extLst>
          </p:cNvPr>
          <p:cNvPicPr>
            <a:picLocks noChangeAspect="1"/>
          </p:cNvPicPr>
          <p:nvPr/>
        </p:nvPicPr>
        <p:blipFill rotWithShape="1">
          <a:blip r:embed="rId2"/>
          <a:srcRect r="18243" b="7927"/>
          <a:stretch/>
        </p:blipFill>
        <p:spPr>
          <a:xfrm>
            <a:off x="3523488" y="10"/>
            <a:ext cx="8668512" cy="6857990"/>
          </a:xfrm>
          <a:prstGeom prst="rect">
            <a:avLst/>
          </a:prstGeom>
        </p:spPr>
      </p:pic>
      <p:sp>
        <p:nvSpPr>
          <p:cNvPr id="29" name="Rectangle 2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0" i="0" dirty="0"/>
              <a:t>The Bible Reading</a:t>
            </a:r>
          </a:p>
        </p:txBody>
      </p:sp>
      <p:sp>
        <p:nvSpPr>
          <p:cNvPr id="22" name="Content Placeholder 21">
            <a:extLst>
              <a:ext uri="{FF2B5EF4-FFF2-40B4-BE49-F238E27FC236}">
                <a16:creationId xmlns:a16="http://schemas.microsoft.com/office/drawing/2014/main" id="{66515986-99CC-4867-8E98-736FF0328F4A}"/>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400" dirty="0">
                <a:latin typeface="Comic Sans MS" panose="030F0702030302020204" pitchFamily="66" charset="0"/>
              </a:rPr>
              <a:t>Luke 2: 1-7</a:t>
            </a: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79307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13BC201-367F-4082-9750-849AAE2A6042}"/>
              </a:ext>
            </a:extLst>
          </p:cNvPr>
          <p:cNvSpPr>
            <a:spLocks noGrp="1"/>
          </p:cNvSpPr>
          <p:nvPr>
            <p:ph type="title"/>
          </p:nvPr>
        </p:nvSpPr>
        <p:spPr>
          <a:xfrm>
            <a:off x="838200" y="468113"/>
            <a:ext cx="4631033" cy="1383109"/>
          </a:xfrm>
        </p:spPr>
        <p:txBody>
          <a:bodyPr anchor="b">
            <a:normAutofit/>
          </a:bodyPr>
          <a:lstStyle/>
          <a:p>
            <a:r>
              <a:rPr lang="en-IE" sz="3800">
                <a:solidFill>
                  <a:schemeClr val="bg1"/>
                </a:solidFill>
              </a:rPr>
              <a:t>Mary and Joseph</a:t>
            </a:r>
          </a:p>
        </p:txBody>
      </p:sp>
      <p:cxnSp>
        <p:nvCxnSpPr>
          <p:cNvPr id="22" name="Straight Connector 15">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4B36BC9-2AEB-45B3-875F-B2BD66997093}"/>
              </a:ext>
            </a:extLst>
          </p:cNvPr>
          <p:cNvSpPr>
            <a:spLocks noGrp="1"/>
          </p:cNvSpPr>
          <p:nvPr>
            <p:ph idx="1"/>
          </p:nvPr>
        </p:nvSpPr>
        <p:spPr>
          <a:xfrm>
            <a:off x="0" y="2120204"/>
            <a:ext cx="6286499" cy="4556820"/>
          </a:xfrm>
        </p:spPr>
        <p:txBody>
          <a:bodyPr>
            <a:normAutofit/>
          </a:bodyPr>
          <a:lstStyle/>
          <a:p>
            <a:pPr marL="0" indent="0">
              <a:buNone/>
            </a:pPr>
            <a:r>
              <a:rPr lang="en-US" sz="1800" b="0" i="0" dirty="0">
                <a:solidFill>
                  <a:schemeClr val="bg1"/>
                </a:solidFill>
                <a:effectLst/>
                <a:latin typeface="Comic Sans MS" panose="030F0702030302020204" pitchFamily="66" charset="0"/>
              </a:rPr>
              <a:t>At that time, Augustus Caesar sent an order to all people in the countries that were under Roman rule. The order said that they must list their names in a register. This was the first registration taken while Quirinius was governor of Syria. And everyone went to their own towns to be registered.</a:t>
            </a:r>
          </a:p>
          <a:p>
            <a:pPr marL="0" indent="0">
              <a:buNone/>
            </a:pPr>
            <a:r>
              <a:rPr lang="en-US" sz="1800" b="1" i="0" baseline="30000" dirty="0">
                <a:solidFill>
                  <a:schemeClr val="bg1"/>
                </a:solidFill>
                <a:effectLst/>
                <a:latin typeface="Comic Sans MS" panose="030F0702030302020204" pitchFamily="66" charset="0"/>
              </a:rPr>
              <a:t> </a:t>
            </a:r>
            <a:r>
              <a:rPr lang="en-US" sz="1800" b="0" i="0" dirty="0">
                <a:solidFill>
                  <a:schemeClr val="bg1"/>
                </a:solidFill>
                <a:effectLst/>
                <a:latin typeface="Comic Sans MS" panose="030F0702030302020204" pitchFamily="66" charset="0"/>
              </a:rPr>
              <a:t>So Joseph left Nazareth, a town in Galilee. He went to the town of Bethlehem in Judea. This town was known as the town of David. Joseph went there because he was from the family of David. </a:t>
            </a:r>
            <a:r>
              <a:rPr lang="en-US" sz="1800" b="1" i="0" baseline="30000" dirty="0">
                <a:solidFill>
                  <a:schemeClr val="bg1"/>
                </a:solidFill>
                <a:effectLst/>
                <a:latin typeface="Comic Sans MS" panose="030F0702030302020204" pitchFamily="66" charset="0"/>
              </a:rPr>
              <a:t> </a:t>
            </a:r>
            <a:r>
              <a:rPr lang="en-US" sz="1800" b="0" i="0" dirty="0">
                <a:solidFill>
                  <a:schemeClr val="bg1"/>
                </a:solidFill>
                <a:effectLst/>
                <a:latin typeface="Comic Sans MS" panose="030F0702030302020204" pitchFamily="66" charset="0"/>
              </a:rPr>
              <a:t>Joseph registered with Mary because she was engaged to marry him. (Mary was now pregnant.) </a:t>
            </a:r>
            <a:r>
              <a:rPr lang="en-US" sz="1800" b="1" i="0" baseline="30000" dirty="0">
                <a:solidFill>
                  <a:schemeClr val="bg1"/>
                </a:solidFill>
                <a:effectLst/>
                <a:latin typeface="Comic Sans MS" panose="030F0702030302020204" pitchFamily="66" charset="0"/>
              </a:rPr>
              <a:t> </a:t>
            </a:r>
            <a:r>
              <a:rPr lang="en-US" sz="1800" b="0" i="0" dirty="0">
                <a:solidFill>
                  <a:schemeClr val="bg1"/>
                </a:solidFill>
                <a:effectLst/>
                <a:latin typeface="Comic Sans MS" panose="030F0702030302020204" pitchFamily="66" charset="0"/>
              </a:rPr>
              <a:t>While Joseph and Mary were in Bethlehem, the time came for her to have the baby. She gave birth to her first son. There were no rooms left in the inn. So she wrapped the baby with cloths and laid him in a manger where animals are fed.</a:t>
            </a:r>
          </a:p>
          <a:p>
            <a:endParaRPr lang="en-IE" sz="1600" dirty="0">
              <a:solidFill>
                <a:schemeClr val="bg1"/>
              </a:solidFill>
            </a:endParaRPr>
          </a:p>
        </p:txBody>
      </p:sp>
      <p:pic>
        <p:nvPicPr>
          <p:cNvPr id="4" name="Picture 3">
            <a:extLst>
              <a:ext uri="{FF2B5EF4-FFF2-40B4-BE49-F238E27FC236}">
                <a16:creationId xmlns:a16="http://schemas.microsoft.com/office/drawing/2014/main" id="{3B45C4F2-479B-438E-981B-BE0E7445A21E}"/>
              </a:ext>
            </a:extLst>
          </p:cNvPr>
          <p:cNvPicPr>
            <a:picLocks noChangeAspect="1"/>
          </p:cNvPicPr>
          <p:nvPr/>
        </p:nvPicPr>
        <p:blipFill rotWithShape="1">
          <a:blip r:embed="rId2"/>
          <a:srcRect l="12817" r="4173" b="1"/>
          <a:stretch/>
        </p:blipFill>
        <p:spPr>
          <a:xfrm>
            <a:off x="6515727" y="1159668"/>
            <a:ext cx="5676273" cy="5698332"/>
          </a:xfrm>
          <a:prstGeom prst="rect">
            <a:avLst/>
          </a:prstGeom>
        </p:spPr>
      </p:pic>
      <p:grpSp>
        <p:nvGrpSpPr>
          <p:cNvPr id="23" name="Group 17">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19" name="Straight Connector 18">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337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Jacqui\AppData\Local\Microsoft\Windows\Temporary Internet Files\Content.IE5\5C47UX0G\MC900441798[1].png"/>
          <p:cNvPicPr>
            <a:picLocks noChangeAspect="1" noChangeArrowheads="1"/>
          </p:cNvPicPr>
          <p:nvPr/>
        </p:nvPicPr>
        <p:blipFill rotWithShape="1">
          <a:blip r:embed="rId2">
            <a:extLst>
              <a:ext uri="{28A0092B-C50C-407E-A947-70E740481C1C}">
                <a14:useLocalDpi xmlns:a14="http://schemas.microsoft.com/office/drawing/2010/main" val="0"/>
              </a:ext>
            </a:extLst>
          </a:blip>
          <a:srcRect b="2088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Song</a:t>
            </a:r>
          </a:p>
        </p:txBody>
      </p:sp>
      <p:sp>
        <p:nvSpPr>
          <p:cNvPr id="3" name="Content Placeholder 2"/>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000" dirty="0"/>
              <a:t>This is a favourite Christmas hymn </a:t>
            </a:r>
          </a:p>
        </p:txBody>
      </p:sp>
      <p:sp>
        <p:nvSpPr>
          <p:cNvPr id="2054"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55"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3E50AA04-3186-435A-9F8D-ADFDD6F17941}"/>
              </a:ext>
            </a:extLst>
          </p:cNvPr>
          <p:cNvSpPr/>
          <p:nvPr/>
        </p:nvSpPr>
        <p:spPr>
          <a:xfrm>
            <a:off x="4848225" y="4686300"/>
            <a:ext cx="5819775" cy="1911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200" dirty="0"/>
              <a:t>Away in a  manger</a:t>
            </a:r>
          </a:p>
          <a:p>
            <a:pPr algn="ctr">
              <a:spcAft>
                <a:spcPts val="600"/>
              </a:spcAft>
            </a:pPr>
            <a:r>
              <a:rPr lang="en-IE" sz="3200" dirty="0"/>
              <a:t>https://www.youtube.com/watch?v=9CJFt7BZKUU</a:t>
            </a:r>
          </a:p>
          <a:p>
            <a:pPr algn="ctr">
              <a:spcAft>
                <a:spcPts val="600"/>
              </a:spcAft>
            </a:pPr>
            <a:endParaRPr lang="en-IE" sz="3200" dirty="0"/>
          </a:p>
        </p:txBody>
      </p:sp>
      <p:pic>
        <p:nvPicPr>
          <p:cNvPr id="4" name="Picture 3">
            <a:extLst>
              <a:ext uri="{FF2B5EF4-FFF2-40B4-BE49-F238E27FC236}">
                <a16:creationId xmlns:a16="http://schemas.microsoft.com/office/drawing/2014/main" id="{AEB06D3C-18EB-45B1-8773-A685F0209316}"/>
              </a:ext>
            </a:extLst>
          </p:cNvPr>
          <p:cNvPicPr>
            <a:picLocks noChangeAspect="1"/>
          </p:cNvPicPr>
          <p:nvPr/>
        </p:nvPicPr>
        <p:blipFill>
          <a:blip r:embed="rId3"/>
          <a:stretch>
            <a:fillRect/>
          </a:stretch>
        </p:blipFill>
        <p:spPr>
          <a:xfrm>
            <a:off x="271566" y="378292"/>
            <a:ext cx="4719533" cy="2676514"/>
          </a:xfrm>
          <a:prstGeom prst="rect">
            <a:avLst/>
          </a:prstGeom>
        </p:spPr>
      </p:pic>
    </p:spTree>
    <p:extLst>
      <p:ext uri="{BB962C8B-B14F-4D97-AF65-F5344CB8AC3E}">
        <p14:creationId xmlns:p14="http://schemas.microsoft.com/office/powerpoint/2010/main" val="188703333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4599BFD-5E26-41D2-8595-C75C97EF082F}"/>
              </a:ext>
            </a:extLst>
          </p:cNvPr>
          <p:cNvSpPr>
            <a:spLocks noGrp="1"/>
          </p:cNvSpPr>
          <p:nvPr>
            <p:ph type="title"/>
          </p:nvPr>
        </p:nvSpPr>
        <p:spPr>
          <a:xfrm>
            <a:off x="673749" y="4610244"/>
            <a:ext cx="3649703" cy="1714500"/>
          </a:xfrm>
        </p:spPr>
        <p:txBody>
          <a:bodyPr>
            <a:normAutofit fontScale="90000"/>
          </a:bodyPr>
          <a:lstStyle/>
          <a:p>
            <a:r>
              <a:rPr lang="en-IE" sz="2800" dirty="0">
                <a:latin typeface="Comic Sans MS" panose="030F0702030302020204" pitchFamily="66" charset="0"/>
              </a:rPr>
              <a:t>You can read the story of the shepherds and the wise men  arriving at the manger too.</a:t>
            </a:r>
          </a:p>
        </p:txBody>
      </p:sp>
      <p:pic>
        <p:nvPicPr>
          <p:cNvPr id="4" name="Picture 3">
            <a:extLst>
              <a:ext uri="{FF2B5EF4-FFF2-40B4-BE49-F238E27FC236}">
                <a16:creationId xmlns:a16="http://schemas.microsoft.com/office/drawing/2014/main" id="{95223A83-0F3A-47E7-A592-C032FC4DF0E9}"/>
              </a:ext>
            </a:extLst>
          </p:cNvPr>
          <p:cNvPicPr>
            <a:picLocks noChangeAspect="1"/>
          </p:cNvPicPr>
          <p:nvPr/>
        </p:nvPicPr>
        <p:blipFill rotWithShape="1">
          <a:blip r:embed="rId2"/>
          <a:srcRect t="12357" r="1" b="1"/>
          <a:stretch/>
        </p:blipFill>
        <p:spPr>
          <a:xfrm>
            <a:off x="673749" y="370320"/>
            <a:ext cx="3716238" cy="4051011"/>
          </a:xfrm>
          <a:prstGeom prst="rect">
            <a:avLst/>
          </a:prstGeom>
        </p:spPr>
      </p:pic>
      <p:pic>
        <p:nvPicPr>
          <p:cNvPr id="5" name="Picture 4">
            <a:extLst>
              <a:ext uri="{FF2B5EF4-FFF2-40B4-BE49-F238E27FC236}">
                <a16:creationId xmlns:a16="http://schemas.microsoft.com/office/drawing/2014/main" id="{FC988F05-AADC-4A7E-8172-72727DB14982}"/>
              </a:ext>
            </a:extLst>
          </p:cNvPr>
          <p:cNvPicPr>
            <a:picLocks noChangeAspect="1"/>
          </p:cNvPicPr>
          <p:nvPr/>
        </p:nvPicPr>
        <p:blipFill rotWithShape="1">
          <a:blip r:embed="rId3"/>
          <a:srcRect t="20453" r="2" b="2"/>
          <a:stretch/>
        </p:blipFill>
        <p:spPr>
          <a:xfrm>
            <a:off x="4719344" y="370320"/>
            <a:ext cx="6798905" cy="4051011"/>
          </a:xfrm>
          <a:prstGeom prst="rect">
            <a:avLst/>
          </a:prstGeom>
        </p:spPr>
      </p:pic>
      <p:cxnSp>
        <p:nvCxnSpPr>
          <p:cNvPr id="12" name="Straight Connector 11">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D3161D7-C2BC-4341-B3C3-9B26C836D90D}"/>
              </a:ext>
            </a:extLst>
          </p:cNvPr>
          <p:cNvSpPr>
            <a:spLocks noGrp="1"/>
          </p:cNvSpPr>
          <p:nvPr>
            <p:ph idx="1"/>
          </p:nvPr>
        </p:nvSpPr>
        <p:spPr>
          <a:xfrm>
            <a:off x="4793019" y="4610244"/>
            <a:ext cx="6725232" cy="1714500"/>
          </a:xfrm>
        </p:spPr>
        <p:txBody>
          <a:bodyPr anchor="ctr">
            <a:normAutofit/>
          </a:bodyPr>
          <a:lstStyle/>
          <a:p>
            <a:r>
              <a:rPr lang="en-IE" sz="2000" dirty="0">
                <a:latin typeface="Comic Sans MS" panose="030F0702030302020204" pitchFamily="66" charset="0"/>
              </a:rPr>
              <a:t>Luke 2:8-15 tells the story of the shepherds</a:t>
            </a:r>
          </a:p>
          <a:p>
            <a:endParaRPr lang="en-IE" sz="2000" dirty="0">
              <a:latin typeface="Comic Sans MS" panose="030F0702030302020204" pitchFamily="66" charset="0"/>
            </a:endParaRPr>
          </a:p>
          <a:p>
            <a:r>
              <a:rPr lang="en-IE" sz="2000" dirty="0">
                <a:latin typeface="Comic Sans MS" panose="030F0702030302020204" pitchFamily="66" charset="0"/>
              </a:rPr>
              <a:t>Matthew 2: 1-12 tells the story of the wise men or kings</a:t>
            </a:r>
          </a:p>
        </p:txBody>
      </p:sp>
    </p:spTree>
    <p:extLst>
      <p:ext uri="{BB962C8B-B14F-4D97-AF65-F5344CB8AC3E}">
        <p14:creationId xmlns:p14="http://schemas.microsoft.com/office/powerpoint/2010/main" val="169669838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C9A9049-169F-4BD7-B494-C71FD7BD1CEF}"/>
              </a:ext>
            </a:extLst>
          </p:cNvPr>
          <p:cNvSpPr>
            <a:spLocks noGrp="1"/>
          </p:cNvSpPr>
          <p:nvPr>
            <p:ph type="title"/>
          </p:nvPr>
        </p:nvSpPr>
        <p:spPr>
          <a:xfrm>
            <a:off x="838200" y="448721"/>
            <a:ext cx="4707671" cy="1225650"/>
          </a:xfrm>
        </p:spPr>
        <p:txBody>
          <a:bodyPr anchor="b">
            <a:normAutofit/>
          </a:bodyPr>
          <a:lstStyle/>
          <a:p>
            <a:r>
              <a:rPr lang="en-IE" sz="2700" dirty="0">
                <a:solidFill>
                  <a:schemeClr val="bg1"/>
                </a:solidFill>
                <a:latin typeface="Comic Sans MS" panose="030F0702030302020204" pitchFamily="66" charset="0"/>
              </a:rPr>
              <a:t>When you look at a crib in school or in a shopping centre or church</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0C00CB2-4467-4527-AC72-1B476421E6B3}"/>
              </a:ext>
            </a:extLst>
          </p:cNvPr>
          <p:cNvSpPr>
            <a:spLocks noGrp="1"/>
          </p:cNvSpPr>
          <p:nvPr>
            <p:ph idx="1"/>
          </p:nvPr>
        </p:nvSpPr>
        <p:spPr>
          <a:xfrm>
            <a:off x="897769" y="1909191"/>
            <a:ext cx="4586513" cy="3723093"/>
          </a:xfrm>
        </p:spPr>
        <p:txBody>
          <a:bodyPr>
            <a:normAutofit lnSpcReduction="10000"/>
          </a:bodyPr>
          <a:lstStyle/>
          <a:p>
            <a:r>
              <a:rPr lang="en-IE" sz="2400" dirty="0">
                <a:solidFill>
                  <a:schemeClr val="bg1"/>
                </a:solidFill>
                <a:latin typeface="Comic Sans MS" panose="030F0702030302020204" pitchFamily="66" charset="0"/>
              </a:rPr>
              <a:t>Think about why St Francis made the first crib </a:t>
            </a:r>
          </a:p>
          <a:p>
            <a:endParaRPr lang="en-IE" sz="2400" dirty="0">
              <a:solidFill>
                <a:schemeClr val="bg1"/>
              </a:solidFill>
              <a:latin typeface="Comic Sans MS" panose="030F0702030302020204" pitchFamily="66" charset="0"/>
            </a:endParaRPr>
          </a:p>
          <a:p>
            <a:endParaRPr lang="en-IE" sz="2400" dirty="0">
              <a:solidFill>
                <a:schemeClr val="bg1"/>
              </a:solidFill>
              <a:latin typeface="Comic Sans MS" panose="030F0702030302020204" pitchFamily="66" charset="0"/>
            </a:endParaRPr>
          </a:p>
          <a:p>
            <a:endParaRPr lang="en-IE" sz="2400" dirty="0">
              <a:solidFill>
                <a:schemeClr val="bg1"/>
              </a:solidFill>
              <a:latin typeface="Comic Sans MS" panose="030F0702030302020204" pitchFamily="66" charset="0"/>
            </a:endParaRPr>
          </a:p>
          <a:p>
            <a:endParaRPr lang="en-IE" sz="2400" dirty="0">
              <a:solidFill>
                <a:schemeClr val="bg1"/>
              </a:solidFill>
              <a:latin typeface="Comic Sans MS" panose="030F0702030302020204" pitchFamily="66" charset="0"/>
            </a:endParaRPr>
          </a:p>
          <a:p>
            <a:endParaRPr lang="en-IE" sz="2400" dirty="0">
              <a:solidFill>
                <a:schemeClr val="bg1"/>
              </a:solidFill>
              <a:latin typeface="Comic Sans MS" panose="030F0702030302020204" pitchFamily="66" charset="0"/>
            </a:endParaRPr>
          </a:p>
          <a:p>
            <a:r>
              <a:rPr lang="en-IE" sz="2400" dirty="0">
                <a:solidFill>
                  <a:schemeClr val="bg1"/>
                </a:solidFill>
                <a:latin typeface="Comic Sans MS" panose="030F0702030302020204" pitchFamily="66" charset="0"/>
              </a:rPr>
              <a:t>To tell the story of the first Christmas</a:t>
            </a: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C3E315A-4820-4E84-8E2E-0F66DC12EE81}"/>
              </a:ext>
            </a:extLst>
          </p:cNvPr>
          <p:cNvPicPr>
            <a:picLocks noChangeAspect="1"/>
          </p:cNvPicPr>
          <p:nvPr/>
        </p:nvPicPr>
        <p:blipFill rotWithShape="1">
          <a:blip r:embed="rId2"/>
          <a:srcRect l="16469" r="21561"/>
          <a:stretch/>
        </p:blipFill>
        <p:spPr>
          <a:xfrm>
            <a:off x="6525453" y="10"/>
            <a:ext cx="5666547" cy="6857990"/>
          </a:xfrm>
          <a:prstGeom prst="rect">
            <a:avLst/>
          </a:prstGeom>
        </p:spPr>
      </p:pic>
      <p:sp>
        <p:nvSpPr>
          <p:cNvPr id="4" name="Arrow: Curved Left 3">
            <a:extLst>
              <a:ext uri="{FF2B5EF4-FFF2-40B4-BE49-F238E27FC236}">
                <a16:creationId xmlns:a16="http://schemas.microsoft.com/office/drawing/2014/main" id="{E8999528-AB1A-4811-8DFB-241C688F043A}"/>
              </a:ext>
            </a:extLst>
          </p:cNvPr>
          <p:cNvSpPr/>
          <p:nvPr/>
        </p:nvSpPr>
        <p:spPr>
          <a:xfrm>
            <a:off x="4208990" y="2394243"/>
            <a:ext cx="1171852" cy="22105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2086656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0702B8-3C0E-46C8-B79C-E128AC1807E2}"/>
              </a:ext>
            </a:extLst>
          </p:cNvPr>
          <p:cNvSpPr>
            <a:spLocks noGrp="1"/>
          </p:cNvSpPr>
          <p:nvPr>
            <p:ph type="title"/>
          </p:nvPr>
        </p:nvSpPr>
        <p:spPr>
          <a:xfrm>
            <a:off x="838200" y="894027"/>
            <a:ext cx="3494362" cy="4782873"/>
          </a:xfrm>
        </p:spPr>
        <p:txBody>
          <a:bodyPr>
            <a:normAutofit/>
          </a:bodyPr>
          <a:lstStyle/>
          <a:p>
            <a:pPr algn="r"/>
            <a:r>
              <a:rPr lang="en-IE">
                <a:solidFill>
                  <a:schemeClr val="bg1"/>
                </a:solidFill>
              </a:rPr>
              <a:t>Let us pray</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1BAE2B-2EFD-43FF-8A6E-9D118F284A01}"/>
              </a:ext>
            </a:extLst>
          </p:cNvPr>
          <p:cNvSpPr>
            <a:spLocks noGrp="1"/>
          </p:cNvSpPr>
          <p:nvPr>
            <p:ph idx="1"/>
          </p:nvPr>
        </p:nvSpPr>
        <p:spPr>
          <a:xfrm>
            <a:off x="4976032" y="752820"/>
            <a:ext cx="6377768" cy="5152679"/>
          </a:xfrm>
        </p:spPr>
        <p:txBody>
          <a:bodyPr anchor="ctr">
            <a:normAutofit/>
          </a:bodyPr>
          <a:lstStyle/>
          <a:p>
            <a:pPr marL="0" indent="0">
              <a:spcAft>
                <a:spcPts val="800"/>
              </a:spcAft>
              <a:buNone/>
            </a:pP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Heavenly  Father as we get closer to Christmas with all its excitement</a:t>
            </a:r>
            <a:r>
              <a:rPr lang="en-IE" sz="15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may we enjoy the special times at home with our families. We also pray for those children for whom this Christmas may be sad or lonely.</a:t>
            </a:r>
            <a:r>
              <a:rPr lang="en-IE" sz="15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As we give and receive presents, we pray that we will always remember the true meaning of Christmas – the birth of your son Jesus. Amen. </a:t>
            </a:r>
          </a:p>
          <a:p>
            <a:pPr marL="0" indent="0">
              <a:spcAft>
                <a:spcPts val="800"/>
              </a:spcAft>
              <a:buNone/>
            </a:pP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t>
            </a:r>
          </a:p>
          <a:p>
            <a:pPr marL="0" indent="0">
              <a:spcAft>
                <a:spcPts val="800"/>
              </a:spcAft>
              <a:buNone/>
            </a:pP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Dear God help us to remember the real meaning of Christmas and the birth of Jesus. Please help the homeless and less fortunate this Christmas. May everyone have a safe and warm Christmas with family and friends. Give us hope and joy this Christmas. Amen.</a:t>
            </a:r>
          </a:p>
          <a:p>
            <a:pPr marL="0" indent="0">
              <a:spcAft>
                <a:spcPts val="800"/>
              </a:spcAft>
              <a:buNone/>
            </a:pPr>
            <a:endParaRPr lang="en-IE" sz="15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0" indent="0">
              <a:spcAft>
                <a:spcPts val="800"/>
              </a:spcAft>
              <a:buNone/>
            </a:pP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Heavenly Father, may this Christmas be a time of sharing, giving, love and happiness. Thank you Lord for this wonderful occasion and for our friends and family. On this occasion please help those who are less fortunate and lonely.  Thank you for Christmas, a time that unites all friends and families. Amen</a:t>
            </a:r>
          </a:p>
          <a:p>
            <a:pPr marL="0" indent="0">
              <a:buNone/>
            </a:pPr>
            <a:r>
              <a:rPr lang="en-IE" sz="1500" dirty="0">
                <a:solidFill>
                  <a:schemeClr val="bg1"/>
                </a:solidFill>
              </a:rPr>
              <a:t>© Praying Together 2020. </a:t>
            </a:r>
          </a:p>
        </p:txBody>
      </p:sp>
      <p:pic>
        <p:nvPicPr>
          <p:cNvPr id="4" name="Picture 3">
            <a:extLst>
              <a:ext uri="{FF2B5EF4-FFF2-40B4-BE49-F238E27FC236}">
                <a16:creationId xmlns:a16="http://schemas.microsoft.com/office/drawing/2014/main" id="{7ED09548-70EB-417A-A3DE-201506D2ABAD}"/>
              </a:ext>
            </a:extLst>
          </p:cNvPr>
          <p:cNvPicPr>
            <a:picLocks noChangeAspect="1"/>
          </p:cNvPicPr>
          <p:nvPr/>
        </p:nvPicPr>
        <p:blipFill>
          <a:blip r:embed="rId2"/>
          <a:stretch>
            <a:fillRect/>
          </a:stretch>
        </p:blipFill>
        <p:spPr>
          <a:xfrm>
            <a:off x="1473884" y="3811868"/>
            <a:ext cx="2971796" cy="1671635"/>
          </a:xfrm>
          <a:prstGeom prst="rect">
            <a:avLst/>
          </a:prstGeom>
        </p:spPr>
      </p:pic>
      <p:pic>
        <p:nvPicPr>
          <p:cNvPr id="5" name="Picture 4">
            <a:extLst>
              <a:ext uri="{FF2B5EF4-FFF2-40B4-BE49-F238E27FC236}">
                <a16:creationId xmlns:a16="http://schemas.microsoft.com/office/drawing/2014/main" id="{4F99065A-DA34-4DFE-B8C0-1A8D5D20210D}"/>
              </a:ext>
            </a:extLst>
          </p:cNvPr>
          <p:cNvPicPr>
            <a:picLocks noChangeAspect="1"/>
          </p:cNvPicPr>
          <p:nvPr/>
        </p:nvPicPr>
        <p:blipFill>
          <a:blip r:embed="rId3"/>
          <a:stretch>
            <a:fillRect/>
          </a:stretch>
        </p:blipFill>
        <p:spPr>
          <a:xfrm>
            <a:off x="1473884" y="621483"/>
            <a:ext cx="2324100" cy="1971675"/>
          </a:xfrm>
          <a:prstGeom prst="ellipse">
            <a:avLst/>
          </a:prstGeom>
          <a:ln>
            <a:noFill/>
          </a:ln>
          <a:effectLst>
            <a:softEdge rad="112500"/>
          </a:effectLst>
        </p:spPr>
      </p:pic>
    </p:spTree>
    <p:extLst>
      <p:ext uri="{BB962C8B-B14F-4D97-AF65-F5344CB8AC3E}">
        <p14:creationId xmlns:p14="http://schemas.microsoft.com/office/powerpoint/2010/main" val="266451493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6276" y="475724"/>
            <a:ext cx="5314536" cy="1325563"/>
          </a:xfrm>
        </p:spPr>
        <p:txBody>
          <a:bodyPr>
            <a:normAutofit/>
          </a:bodyPr>
          <a:lstStyle/>
          <a:p>
            <a:r>
              <a:rPr lang="en-IE" sz="2800" dirty="0">
                <a:latin typeface="Comic Sans MS" panose="030F0702030302020204" pitchFamily="66" charset="0"/>
              </a:rPr>
              <a:t>Jesus taught us to call God our Father, so in faith and trust we pray</a:t>
            </a:r>
          </a:p>
        </p:txBody>
      </p:sp>
      <p:sp>
        <p:nvSpPr>
          <p:cNvPr id="3" name="Content Placeholder 2"/>
          <p:cNvSpPr>
            <a:spLocks noGrp="1"/>
          </p:cNvSpPr>
          <p:nvPr>
            <p:ph idx="1"/>
          </p:nvPr>
        </p:nvSpPr>
        <p:spPr>
          <a:xfrm>
            <a:off x="409575" y="1640843"/>
            <a:ext cx="7791450" cy="4950457"/>
          </a:xfrm>
        </p:spPr>
        <p:txBody>
          <a:bodyPr anchor="t">
            <a:normAutofit/>
          </a:bodyPr>
          <a:lstStyle/>
          <a:p>
            <a:pPr marL="68580" indent="0">
              <a:buNone/>
            </a:pPr>
            <a:endParaRPr lang="en-IE" sz="700" dirty="0"/>
          </a:p>
          <a:p>
            <a:pPr marL="68580" indent="0">
              <a:buNone/>
            </a:pPr>
            <a:endParaRPr lang="en-IE" sz="700" b="1" dirty="0">
              <a:latin typeface="Ink Free" panose="03080402000500000000" pitchFamily="66" charset="0"/>
            </a:endParaRPr>
          </a:p>
          <a:p>
            <a:pPr marL="68580" indent="0">
              <a:buNone/>
            </a:pPr>
            <a:r>
              <a:rPr lang="en-IE" sz="1800" b="1" dirty="0">
                <a:latin typeface="Comic Sans MS" panose="030F0702030302020204" pitchFamily="66" charset="0"/>
              </a:rPr>
              <a:t>Our</a:t>
            </a:r>
            <a:r>
              <a:rPr lang="en-IE" sz="1600" b="1" dirty="0">
                <a:latin typeface="Comic Sans MS" panose="030F0702030302020204" pitchFamily="66" charset="0"/>
              </a:rPr>
              <a:t> Father who art in heaven,</a:t>
            </a:r>
          </a:p>
          <a:p>
            <a:pPr marL="68580" indent="0">
              <a:buNone/>
            </a:pPr>
            <a:r>
              <a:rPr lang="en-IE" sz="1600" b="1" dirty="0">
                <a:latin typeface="Comic Sans MS" panose="030F0702030302020204" pitchFamily="66" charset="0"/>
              </a:rPr>
              <a:t>hallowed be thy name,</a:t>
            </a:r>
          </a:p>
          <a:p>
            <a:pPr marL="68580" indent="0">
              <a:buNone/>
            </a:pPr>
            <a:r>
              <a:rPr lang="en-IE" sz="1600" b="1" dirty="0">
                <a:latin typeface="Comic Sans MS" panose="030F0702030302020204" pitchFamily="66" charset="0"/>
              </a:rPr>
              <a:t>Thy kingdom come,</a:t>
            </a:r>
          </a:p>
          <a:p>
            <a:pPr marL="68580" indent="0">
              <a:buNone/>
            </a:pPr>
            <a:r>
              <a:rPr lang="en-IE" sz="1600" b="1" dirty="0">
                <a:latin typeface="Comic Sans MS" panose="030F0702030302020204" pitchFamily="66" charset="0"/>
              </a:rPr>
              <a:t>Thy will be done,</a:t>
            </a:r>
          </a:p>
          <a:p>
            <a:pPr marL="68580" indent="0">
              <a:buNone/>
            </a:pPr>
            <a:r>
              <a:rPr lang="en-IE" sz="1600" b="1" dirty="0">
                <a:latin typeface="Comic Sans MS" panose="030F0702030302020204" pitchFamily="66" charset="0"/>
              </a:rPr>
              <a:t>on earth as it is in heaven.</a:t>
            </a:r>
          </a:p>
          <a:p>
            <a:pPr marL="68580" indent="0">
              <a:buNone/>
            </a:pPr>
            <a:r>
              <a:rPr lang="en-IE" sz="1600" b="1" dirty="0">
                <a:latin typeface="Comic Sans MS" panose="030F0702030302020204" pitchFamily="66" charset="0"/>
              </a:rPr>
              <a:t>Give us this day our daily bread.</a:t>
            </a:r>
          </a:p>
          <a:p>
            <a:pPr marL="68580" indent="0">
              <a:buNone/>
            </a:pPr>
            <a:r>
              <a:rPr lang="en-IE" sz="1600" b="1" dirty="0">
                <a:latin typeface="Comic Sans MS" panose="030F0702030302020204" pitchFamily="66" charset="0"/>
              </a:rPr>
              <a:t>Forgive us our trespasses as we </a:t>
            </a:r>
          </a:p>
          <a:p>
            <a:pPr marL="68580" indent="0">
              <a:buNone/>
            </a:pPr>
            <a:r>
              <a:rPr lang="en-IE" sz="1600" b="1" dirty="0">
                <a:latin typeface="Comic Sans MS" panose="030F0702030302020204" pitchFamily="66" charset="0"/>
              </a:rPr>
              <a:t>forgive those who trespass against us.</a:t>
            </a:r>
          </a:p>
          <a:p>
            <a:pPr marL="68580" indent="0">
              <a:buNone/>
            </a:pPr>
            <a:r>
              <a:rPr lang="en-IE" sz="1600" b="1" dirty="0">
                <a:latin typeface="Comic Sans MS" panose="030F0702030302020204" pitchFamily="66" charset="0"/>
              </a:rPr>
              <a:t>Lead us not into temptation </a:t>
            </a:r>
          </a:p>
          <a:p>
            <a:pPr marL="68580" indent="0">
              <a:buNone/>
            </a:pPr>
            <a:r>
              <a:rPr lang="en-IE" sz="1600" b="1" dirty="0">
                <a:latin typeface="Comic Sans MS" panose="030F0702030302020204" pitchFamily="66" charset="0"/>
              </a:rPr>
              <a:t>but deliver us from evil.</a:t>
            </a:r>
          </a:p>
          <a:p>
            <a:pPr marL="68580" indent="0">
              <a:buNone/>
            </a:pPr>
            <a:r>
              <a:rPr lang="en-IE" sz="1600" b="1" dirty="0">
                <a:latin typeface="Comic Sans MS" panose="030F0702030302020204" pitchFamily="66" charset="0"/>
              </a:rPr>
              <a:t>For thine is the kingdom, the power and the glory</a:t>
            </a:r>
          </a:p>
          <a:p>
            <a:pPr marL="68580" indent="0">
              <a:buNone/>
            </a:pPr>
            <a:r>
              <a:rPr lang="en-IE" sz="1600" b="1" dirty="0">
                <a:latin typeface="Comic Sans MS" panose="030F0702030302020204" pitchFamily="66" charset="0"/>
              </a:rPr>
              <a:t>For ever and ever, Amen.</a:t>
            </a:r>
          </a:p>
        </p:txBody>
      </p:sp>
      <p:sp>
        <p:nvSpPr>
          <p:cNvPr id="16"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C312F14-DF08-4492-948D-4FDA4594C55D}"/>
              </a:ext>
            </a:extLst>
          </p:cNvPr>
          <p:cNvPicPr>
            <a:picLocks noChangeAspect="1"/>
          </p:cNvPicPr>
          <p:nvPr/>
        </p:nvPicPr>
        <p:blipFill rotWithShape="1">
          <a:blip r:embed="rId2"/>
          <a:srcRect l="11367" r="16460"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14626147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CA0E9A-B201-4B5F-B1B4-3EC97289DF59}"/>
              </a:ext>
            </a:extLst>
          </p:cNvPr>
          <p:cNvSpPr>
            <a:spLocks noGrp="1"/>
          </p:cNvSpPr>
          <p:nvPr>
            <p:ph type="ctrTitle"/>
          </p:nvPr>
        </p:nvSpPr>
        <p:spPr>
          <a:xfrm>
            <a:off x="908454" y="1360481"/>
            <a:ext cx="4605340" cy="2387600"/>
          </a:xfrm>
        </p:spPr>
        <p:txBody>
          <a:bodyPr>
            <a:normAutofit/>
          </a:bodyPr>
          <a:lstStyle/>
          <a:p>
            <a:pPr algn="l"/>
            <a:r>
              <a:rPr lang="en-IE" sz="5000" dirty="0">
                <a:solidFill>
                  <a:schemeClr val="bg1"/>
                </a:solidFill>
                <a:latin typeface="Comic Sans MS" panose="030F0702030302020204" pitchFamily="66" charset="0"/>
              </a:rPr>
              <a:t>The Christmas Crib</a:t>
            </a:r>
            <a:endParaRPr lang="en-IE" sz="5000">
              <a:solidFill>
                <a:schemeClr val="bg1"/>
              </a:solidFill>
              <a:latin typeface="Comic Sans MS" panose="030F0702030302020204" pitchFamily="66" charset="0"/>
            </a:endParaRPr>
          </a:p>
        </p:txBody>
      </p:sp>
      <p:sp>
        <p:nvSpPr>
          <p:cNvPr id="3" name="Subtitle 2">
            <a:extLst>
              <a:ext uri="{FF2B5EF4-FFF2-40B4-BE49-F238E27FC236}">
                <a16:creationId xmlns:a16="http://schemas.microsoft.com/office/drawing/2014/main" id="{A67F65B8-223D-400C-B05B-3B034C11F0E7}"/>
              </a:ext>
            </a:extLst>
          </p:cNvPr>
          <p:cNvSpPr>
            <a:spLocks noGrp="1"/>
          </p:cNvSpPr>
          <p:nvPr>
            <p:ph type="subTitle" idx="1"/>
          </p:nvPr>
        </p:nvSpPr>
        <p:spPr>
          <a:xfrm>
            <a:off x="908454" y="3840156"/>
            <a:ext cx="4605340" cy="1655762"/>
          </a:xfrm>
        </p:spPr>
        <p:txBody>
          <a:bodyPr>
            <a:normAutofit/>
          </a:bodyPr>
          <a:lstStyle/>
          <a:p>
            <a:pPr algn="l"/>
            <a:endParaRPr lang="en-IE" sz="2000" dirty="0">
              <a:solidFill>
                <a:schemeClr val="bg1"/>
              </a:solidFill>
              <a:latin typeface="Comic Sans MS" panose="030F0702030302020204" pitchFamily="66" charset="0"/>
            </a:endParaRPr>
          </a:p>
        </p:txBody>
      </p:sp>
      <p:pic>
        <p:nvPicPr>
          <p:cNvPr id="4" name="Picture 3" descr="A sky filled with stars&#10;&#10;Description automatically generated">
            <a:extLst>
              <a:ext uri="{FF2B5EF4-FFF2-40B4-BE49-F238E27FC236}">
                <a16:creationId xmlns:a16="http://schemas.microsoft.com/office/drawing/2014/main" id="{9144F18C-4972-4072-AAAB-A036A7F544C2}"/>
              </a:ext>
            </a:extLst>
          </p:cNvPr>
          <p:cNvPicPr>
            <a:picLocks noChangeAspect="1"/>
          </p:cNvPicPr>
          <p:nvPr/>
        </p:nvPicPr>
        <p:blipFill rotWithShape="1">
          <a:blip r:embed="rId2">
            <a:alphaModFix/>
          </a:blip>
          <a:srcRect l="22252" r="-1" b="-1"/>
          <a:stretch/>
        </p:blipFill>
        <p:spPr>
          <a:xfrm>
            <a:off x="5800734" y="1057275"/>
            <a:ext cx="5917401" cy="474345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61AB44C-7BEE-4A5B-B651-A3F384C02FEE}"/>
              </a:ext>
            </a:extLst>
          </p:cNvPr>
          <p:cNvSpPr/>
          <p:nvPr/>
        </p:nvSpPr>
        <p:spPr>
          <a:xfrm>
            <a:off x="0" y="6485138"/>
            <a:ext cx="4456590" cy="372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Jacqui Wilkinson, CIC</a:t>
            </a:r>
            <a:r>
              <a:rPr lang="en-IE"/>
              <a:t>, DCU.</a:t>
            </a:r>
            <a:endParaRPr lang="en-IE" dirty="0"/>
          </a:p>
        </p:txBody>
      </p:sp>
    </p:spTree>
    <p:extLst>
      <p:ext uri="{BB962C8B-B14F-4D97-AF65-F5344CB8AC3E}">
        <p14:creationId xmlns:p14="http://schemas.microsoft.com/office/powerpoint/2010/main" val="1604808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1191917" y="546844"/>
            <a:ext cx="4707671" cy="1225650"/>
          </a:xfrm>
        </p:spPr>
        <p:txBody>
          <a:bodyPr anchor="b">
            <a:normAutofit/>
          </a:bodyPr>
          <a:lstStyle/>
          <a:p>
            <a:r>
              <a:rPr lang="en-IE" sz="3800" dirty="0">
                <a:solidFill>
                  <a:schemeClr val="bg1"/>
                </a:solidFill>
                <a:effectLst>
                  <a:outerShdw blurRad="38100" dist="38100" dir="2700000" algn="tl">
                    <a:srgbClr val="000000">
                      <a:alpha val="43137"/>
                    </a:srgbClr>
                  </a:outerShdw>
                </a:effectLst>
                <a:latin typeface="Comic Sans MS" panose="030F0702030302020204" pitchFamily="66" charset="0"/>
              </a:rPr>
              <a:t>Greeting</a:t>
            </a:r>
          </a:p>
        </p:txBody>
      </p:sp>
      <p:sp>
        <p:nvSpPr>
          <p:cNvPr id="3" name="Content Placeholder 2"/>
          <p:cNvSpPr>
            <a:spLocks noGrp="1"/>
          </p:cNvSpPr>
          <p:nvPr>
            <p:ph idx="1"/>
          </p:nvPr>
        </p:nvSpPr>
        <p:spPr>
          <a:xfrm>
            <a:off x="1020467" y="1954264"/>
            <a:ext cx="4707671" cy="3272006"/>
          </a:xfrm>
        </p:spPr>
        <p:txBody>
          <a:bodyPr>
            <a:normAutofit/>
          </a:bodyPr>
          <a:lstStyle/>
          <a:p>
            <a:pPr marL="0" indent="0">
              <a:buNone/>
            </a:pPr>
            <a:r>
              <a:rPr lang="en-IE" sz="2000" dirty="0">
                <a:solidFill>
                  <a:schemeClr val="bg1"/>
                </a:solidFill>
                <a:latin typeface="Comic Sans MS" panose="030F0702030302020204" pitchFamily="66" charset="0"/>
              </a:rPr>
              <a:t>The Lord be with you</a:t>
            </a:r>
          </a:p>
          <a:p>
            <a:pPr marL="0" indent="0">
              <a:buNone/>
            </a:pPr>
            <a:endParaRPr lang="en-IE" sz="2000" dirty="0">
              <a:solidFill>
                <a:schemeClr val="bg1"/>
              </a:solidFill>
              <a:latin typeface="Comic Sans MS" panose="030F0702030302020204" pitchFamily="66" charset="0"/>
            </a:endParaRPr>
          </a:p>
          <a:p>
            <a:pPr marL="0" indent="0">
              <a:buNone/>
            </a:pPr>
            <a:r>
              <a:rPr lang="en-IE" sz="2000" dirty="0">
                <a:solidFill>
                  <a:schemeClr val="bg1"/>
                </a:solidFill>
                <a:latin typeface="Comic Sans MS" panose="030F0702030302020204" pitchFamily="66" charset="0"/>
              </a:rPr>
              <a:t>And also with you.</a:t>
            </a:r>
          </a:p>
          <a:p>
            <a:pPr marL="0" indent="0">
              <a:buNone/>
            </a:pPr>
            <a:endParaRPr lang="en-IE" sz="2000" dirty="0">
              <a:solidFill>
                <a:schemeClr val="bg1"/>
              </a:solidFill>
              <a:latin typeface="Comic Sans MS" panose="030F0702030302020204" pitchFamily="66" charset="0"/>
            </a:endParaRPr>
          </a:p>
          <a:p>
            <a:pPr marL="0" indent="0">
              <a:buNone/>
            </a:pPr>
            <a:r>
              <a:rPr lang="en-IE" sz="2000" dirty="0">
                <a:solidFill>
                  <a:schemeClr val="bg1"/>
                </a:solidFill>
                <a:latin typeface="Comic Sans MS" panose="030F0702030302020204" pitchFamily="66" charset="0"/>
              </a:rPr>
              <a:t>This is the day that the Lord has made.</a:t>
            </a:r>
          </a:p>
          <a:p>
            <a:pPr marL="0" indent="0">
              <a:buNone/>
            </a:pPr>
            <a:endParaRPr lang="en-IE" sz="2000" dirty="0">
              <a:solidFill>
                <a:schemeClr val="bg1"/>
              </a:solidFill>
              <a:latin typeface="Comic Sans MS" panose="030F0702030302020204" pitchFamily="66" charset="0"/>
            </a:endParaRPr>
          </a:p>
          <a:p>
            <a:pPr marL="0" indent="0">
              <a:buNone/>
            </a:pPr>
            <a:r>
              <a:rPr lang="en-IE" sz="2000" dirty="0">
                <a:solidFill>
                  <a:schemeClr val="bg1"/>
                </a:solidFill>
                <a:latin typeface="Comic Sans MS" panose="030F0702030302020204" pitchFamily="66" charset="0"/>
              </a:rPr>
              <a:t>We will rejoice and be glad in it.</a:t>
            </a:r>
          </a:p>
        </p:txBody>
      </p:sp>
      <p:pic>
        <p:nvPicPr>
          <p:cNvPr id="4" name="Picture 3">
            <a:extLst>
              <a:ext uri="{FF2B5EF4-FFF2-40B4-BE49-F238E27FC236}">
                <a16:creationId xmlns:a16="http://schemas.microsoft.com/office/drawing/2014/main" id="{1859589E-6927-4792-B9E6-F4EB9EBFD37A}"/>
              </a:ext>
            </a:extLst>
          </p:cNvPr>
          <p:cNvPicPr>
            <a:picLocks noChangeAspect="1"/>
          </p:cNvPicPr>
          <p:nvPr/>
        </p:nvPicPr>
        <p:blipFill rotWithShape="1">
          <a:blip r:embed="rId2"/>
          <a:srcRect l="20584" r="25218"/>
          <a:stretch/>
        </p:blipFill>
        <p:spPr>
          <a:xfrm>
            <a:off x="7294292" y="1590674"/>
            <a:ext cx="3503004" cy="3355975"/>
          </a:xfrm>
          <a:prstGeom prst="rect">
            <a:avLst/>
          </a:prstGeom>
        </p:spPr>
      </p:pic>
      <p:sp>
        <p:nvSpPr>
          <p:cNvPr id="16" name="Rectangle 10">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60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7FE9DF12-D68D-4D77-AFFD-3EA2D5744748}"/>
              </a:ext>
            </a:extLst>
          </p:cNvPr>
          <p:cNvSpPr>
            <a:spLocks noGrp="1"/>
          </p:cNvSpPr>
          <p:nvPr>
            <p:ph type="title"/>
          </p:nvPr>
        </p:nvSpPr>
        <p:spPr>
          <a:xfrm>
            <a:off x="2628121" y="1932478"/>
            <a:ext cx="6935759" cy="3134371"/>
          </a:xfrm>
        </p:spPr>
        <p:txBody>
          <a:bodyPr vert="horz" lIns="91440" tIns="45720" rIns="91440" bIns="45720" rtlCol="0" anchor="ctr">
            <a:normAutofit/>
          </a:bodyPr>
          <a:lstStyle/>
          <a:p>
            <a:pPr algn="ctr"/>
            <a:r>
              <a:rPr lang="en-US" sz="6000" kern="1200" dirty="0">
                <a:solidFill>
                  <a:schemeClr val="bg1"/>
                </a:solidFill>
                <a:latin typeface="+mj-lt"/>
                <a:ea typeface="+mj-ea"/>
                <a:cs typeface="+mj-cs"/>
              </a:rPr>
              <a:t>Have you a Christmas crib in your classroom or school?</a:t>
            </a:r>
          </a:p>
        </p:txBody>
      </p:sp>
      <p:cxnSp>
        <p:nvCxnSpPr>
          <p:cNvPr id="19" name="Straight Connector 18">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7CEFB9-5672-4FC6-981B-C8DA3FE08E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1060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048" y="5286237"/>
            <a:ext cx="121889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234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9536295-8858-40E4-9A37-4ABB84276E03}"/>
              </a:ext>
            </a:extLst>
          </p:cNvPr>
          <p:cNvSpPr>
            <a:spLocks noGrp="1"/>
          </p:cNvSpPr>
          <p:nvPr>
            <p:ph type="title"/>
          </p:nvPr>
        </p:nvSpPr>
        <p:spPr>
          <a:xfrm>
            <a:off x="1020467" y="1397120"/>
            <a:ext cx="4707671" cy="1708030"/>
          </a:xfrm>
        </p:spPr>
        <p:txBody>
          <a:bodyPr anchor="b">
            <a:normAutofit fontScale="90000"/>
          </a:bodyPr>
          <a:lstStyle/>
          <a:p>
            <a:r>
              <a:rPr lang="en-IE" sz="2400" dirty="0">
                <a:solidFill>
                  <a:schemeClr val="bg1"/>
                </a:solidFill>
                <a:latin typeface="Comic Sans MS" panose="030F0702030302020204" pitchFamily="66" charset="0"/>
              </a:rPr>
              <a:t>At this time of year people all around the world display Christmas cribs as they decorate their homes, schools and churches for Christmas </a:t>
            </a:r>
          </a:p>
        </p:txBody>
      </p:sp>
      <p:sp>
        <p:nvSpPr>
          <p:cNvPr id="3" name="Content Placeholder 2">
            <a:extLst>
              <a:ext uri="{FF2B5EF4-FFF2-40B4-BE49-F238E27FC236}">
                <a16:creationId xmlns:a16="http://schemas.microsoft.com/office/drawing/2014/main" id="{3394FFD0-E88C-4112-9F8F-DCD2E619242D}"/>
              </a:ext>
            </a:extLst>
          </p:cNvPr>
          <p:cNvSpPr>
            <a:spLocks noGrp="1"/>
          </p:cNvSpPr>
          <p:nvPr>
            <p:ph idx="1"/>
          </p:nvPr>
        </p:nvSpPr>
        <p:spPr>
          <a:xfrm>
            <a:off x="1020467" y="2891752"/>
            <a:ext cx="4707671" cy="2334517"/>
          </a:xfrm>
        </p:spPr>
        <p:txBody>
          <a:bodyPr>
            <a:normAutofit/>
          </a:bodyPr>
          <a:lstStyle/>
          <a:p>
            <a:pPr marL="0" indent="0">
              <a:buNone/>
            </a:pPr>
            <a:endParaRPr lang="en-IE" sz="2000" dirty="0">
              <a:solidFill>
                <a:schemeClr val="bg1"/>
              </a:solidFill>
            </a:endParaRPr>
          </a:p>
          <a:p>
            <a:pPr marL="0" indent="0" algn="ctr">
              <a:buNone/>
            </a:pPr>
            <a:endParaRPr lang="en-IE" sz="2000" dirty="0">
              <a:solidFill>
                <a:schemeClr val="bg1"/>
              </a:solidFill>
              <a:latin typeface="Comic Sans MS" panose="030F0702030302020204" pitchFamily="66" charset="0"/>
            </a:endParaRPr>
          </a:p>
          <a:p>
            <a:pPr marL="0" indent="0" algn="ctr">
              <a:buNone/>
            </a:pPr>
            <a:r>
              <a:rPr lang="en-IE" sz="2000" dirty="0">
                <a:solidFill>
                  <a:schemeClr val="bg1"/>
                </a:solidFill>
                <a:latin typeface="Comic Sans MS" panose="030F0702030302020204" pitchFamily="66" charset="0"/>
              </a:rPr>
              <a:t>Some look like this:</a:t>
            </a:r>
          </a:p>
        </p:txBody>
      </p:sp>
      <p:pic>
        <p:nvPicPr>
          <p:cNvPr id="1026" name="Picture 2" descr="Christmas Crib Free Stock Photo - Public Domain Pictures">
            <a:extLst>
              <a:ext uri="{FF2B5EF4-FFF2-40B4-BE49-F238E27FC236}">
                <a16:creationId xmlns:a16="http://schemas.microsoft.com/office/drawing/2014/main" id="{3D0F05DB-91AD-4A67-90CD-E063BD4A6D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80" r="2834" b="-1"/>
          <a:stretch/>
        </p:blipFill>
        <p:spPr bwMode="auto">
          <a:xfrm>
            <a:off x="6735467" y="977900"/>
            <a:ext cx="5037433" cy="4826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888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6">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8">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table, sitting, small&#10;&#10;Description automatically generated">
            <a:extLst>
              <a:ext uri="{FF2B5EF4-FFF2-40B4-BE49-F238E27FC236}">
                <a16:creationId xmlns:a16="http://schemas.microsoft.com/office/drawing/2014/main" id="{2B1B0356-0651-4F2B-BCED-58F8C17561D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8004" r="-2" b="10543"/>
          <a:stretch/>
        </p:blipFill>
        <p:spPr>
          <a:xfrm>
            <a:off x="6421035" y="643467"/>
            <a:ext cx="5129784" cy="5571066"/>
          </a:xfrm>
          <a:prstGeom prst="rect">
            <a:avLst/>
          </a:prstGeom>
        </p:spPr>
      </p:pic>
      <p:sp>
        <p:nvSpPr>
          <p:cNvPr id="21" name="Rectangle 20">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in a room&#10;&#10;Description automatically generated">
            <a:extLst>
              <a:ext uri="{FF2B5EF4-FFF2-40B4-BE49-F238E27FC236}">
                <a16:creationId xmlns:a16="http://schemas.microsoft.com/office/drawing/2014/main" id="{4B6475C9-3E6F-462A-A645-1C899A6EB364}"/>
              </a:ext>
            </a:extLst>
          </p:cNvPr>
          <p:cNvPicPr>
            <a:picLocks noGrp="1" noChangeAspect="1"/>
          </p:cNvPicPr>
          <p:nvPr>
            <p:ph idx="4294967295"/>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12744" r="18196" b="-1"/>
          <a:stretch/>
        </p:blipFill>
        <p:spPr>
          <a:xfrm>
            <a:off x="641180" y="643467"/>
            <a:ext cx="5129784" cy="5571066"/>
          </a:xfrm>
          <a:prstGeom prst="rect">
            <a:avLst/>
          </a:prstGeom>
        </p:spPr>
      </p:pic>
      <p:sp>
        <p:nvSpPr>
          <p:cNvPr id="6" name="Rectangle 5">
            <a:extLst>
              <a:ext uri="{FF2B5EF4-FFF2-40B4-BE49-F238E27FC236}">
                <a16:creationId xmlns:a16="http://schemas.microsoft.com/office/drawing/2014/main" id="{8C1397BE-77E7-4152-869A-F6A42BB866EA}"/>
              </a:ext>
            </a:extLst>
          </p:cNvPr>
          <p:cNvSpPr/>
          <p:nvPr/>
        </p:nvSpPr>
        <p:spPr>
          <a:xfrm>
            <a:off x="6009978" y="238125"/>
            <a:ext cx="5096172" cy="1028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Aft>
                <a:spcPts val="600"/>
              </a:spcAft>
            </a:pPr>
            <a:r>
              <a:rPr lang="en-IE" sz="2400">
                <a:latin typeface="Comic Sans MS" panose="030F0702030302020204" pitchFamily="66" charset="0"/>
              </a:rPr>
              <a:t>Some may look like these </a:t>
            </a:r>
          </a:p>
        </p:txBody>
      </p:sp>
    </p:spTree>
    <p:extLst>
      <p:ext uri="{BB962C8B-B14F-4D97-AF65-F5344CB8AC3E}">
        <p14:creationId xmlns:p14="http://schemas.microsoft.com/office/powerpoint/2010/main" val="3790666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1FDC8-09DA-4F1E-BD43-5FEFD8BD5F31}"/>
              </a:ext>
            </a:extLst>
          </p:cNvPr>
          <p:cNvPicPr>
            <a:picLocks noChangeAspect="1"/>
          </p:cNvPicPr>
          <p:nvPr/>
        </p:nvPicPr>
        <p:blipFill rotWithShape="1">
          <a:blip r:embed="rId2"/>
          <a:srcRect t="15429" b="9571"/>
          <a:stretch/>
        </p:blipFill>
        <p:spPr>
          <a:xfrm>
            <a:off x="-114300" y="119859"/>
            <a:ext cx="12191980" cy="6857990"/>
          </a:xfrm>
          <a:prstGeom prst="rect">
            <a:avLst/>
          </a:prstGeom>
        </p:spPr>
      </p:pic>
      <p:sp>
        <p:nvSpPr>
          <p:cNvPr id="7" name="Rectangle 6">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D33252-704F-4B8B-991F-7AF598463BA8}"/>
              </a:ext>
            </a:extLst>
          </p:cNvPr>
          <p:cNvSpPr/>
          <p:nvPr/>
        </p:nvSpPr>
        <p:spPr>
          <a:xfrm>
            <a:off x="8164200" y="6097583"/>
            <a:ext cx="3913480" cy="10001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E" sz="3200" dirty="0">
                <a:latin typeface="Comic Sans MS" panose="030F0702030302020204" pitchFamily="66" charset="0"/>
              </a:rPr>
              <a:t>Or others like this</a:t>
            </a:r>
          </a:p>
        </p:txBody>
      </p:sp>
    </p:spTree>
    <p:extLst>
      <p:ext uri="{BB962C8B-B14F-4D97-AF65-F5344CB8AC3E}">
        <p14:creationId xmlns:p14="http://schemas.microsoft.com/office/powerpoint/2010/main" val="3516606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C645313-AE6E-4595-98DA-C1E4CED82196}"/>
              </a:ext>
            </a:extLst>
          </p:cNvPr>
          <p:cNvSpPr>
            <a:spLocks noGrp="1"/>
          </p:cNvSpPr>
          <p:nvPr>
            <p:ph type="title"/>
          </p:nvPr>
        </p:nvSpPr>
        <p:spPr>
          <a:xfrm>
            <a:off x="922635" y="1250575"/>
            <a:ext cx="4604274" cy="4163210"/>
          </a:xfrm>
        </p:spPr>
        <p:txBody>
          <a:bodyPr anchor="ctr">
            <a:normAutofit/>
          </a:bodyPr>
          <a:lstStyle/>
          <a:p>
            <a:r>
              <a:rPr lang="en-IE" sz="7400">
                <a:solidFill>
                  <a:schemeClr val="bg1"/>
                </a:solidFill>
              </a:rPr>
              <a:t>What they all have in common is:</a:t>
            </a:r>
          </a:p>
        </p:txBody>
      </p:sp>
      <p:sp>
        <p:nvSpPr>
          <p:cNvPr id="10"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8B099B-94BD-4DF8-B515-8FD0E07EEFB0}"/>
              </a:ext>
            </a:extLst>
          </p:cNvPr>
          <p:cNvSpPr>
            <a:spLocks noGrp="1"/>
          </p:cNvSpPr>
          <p:nvPr>
            <p:ph idx="1"/>
          </p:nvPr>
        </p:nvSpPr>
        <p:spPr>
          <a:xfrm>
            <a:off x="6293224" y="860612"/>
            <a:ext cx="4797909" cy="5023821"/>
          </a:xfrm>
        </p:spPr>
        <p:txBody>
          <a:bodyPr anchor="ctr">
            <a:normAutofit/>
          </a:bodyPr>
          <a:lstStyle/>
          <a:p>
            <a:pPr marL="0" indent="0">
              <a:buNone/>
            </a:pPr>
            <a:r>
              <a:rPr lang="en-IE" sz="2400" dirty="0">
                <a:solidFill>
                  <a:schemeClr val="bg1"/>
                </a:solidFill>
                <a:latin typeface="Comic Sans MS" panose="030F0702030302020204" pitchFamily="66" charset="0"/>
              </a:rPr>
              <a:t>The characters</a:t>
            </a:r>
          </a:p>
          <a:p>
            <a:pPr marL="457200" lvl="1" indent="0">
              <a:buNone/>
            </a:pPr>
            <a:endParaRPr lang="en-IE" dirty="0">
              <a:solidFill>
                <a:schemeClr val="bg1"/>
              </a:solidFill>
              <a:latin typeface="Comic Sans MS" panose="030F0702030302020204" pitchFamily="66" charset="0"/>
            </a:endParaRPr>
          </a:p>
          <a:p>
            <a:pPr marL="457200" lvl="1" indent="0">
              <a:buNone/>
            </a:pPr>
            <a:r>
              <a:rPr lang="en-IE" dirty="0">
                <a:solidFill>
                  <a:schemeClr val="bg1"/>
                </a:solidFill>
                <a:latin typeface="Comic Sans MS" panose="030F0702030302020204" pitchFamily="66" charset="0"/>
              </a:rPr>
              <a:t>Mary</a:t>
            </a:r>
          </a:p>
          <a:p>
            <a:pPr marL="457200" lvl="1" indent="0">
              <a:buNone/>
            </a:pPr>
            <a:r>
              <a:rPr lang="en-IE" dirty="0">
                <a:solidFill>
                  <a:schemeClr val="bg1"/>
                </a:solidFill>
                <a:latin typeface="Comic Sans MS" panose="030F0702030302020204" pitchFamily="66" charset="0"/>
              </a:rPr>
              <a:t>Joseph</a:t>
            </a:r>
          </a:p>
          <a:p>
            <a:pPr marL="457200" lvl="1" indent="0">
              <a:buNone/>
            </a:pPr>
            <a:r>
              <a:rPr lang="en-IE" dirty="0">
                <a:solidFill>
                  <a:schemeClr val="bg1"/>
                </a:solidFill>
                <a:latin typeface="Comic Sans MS" panose="030F0702030302020204" pitchFamily="66" charset="0"/>
              </a:rPr>
              <a:t>Shepherds</a:t>
            </a:r>
          </a:p>
          <a:p>
            <a:pPr marL="457200" lvl="1" indent="0">
              <a:buNone/>
            </a:pPr>
            <a:r>
              <a:rPr lang="en-IE" dirty="0">
                <a:solidFill>
                  <a:schemeClr val="bg1"/>
                </a:solidFill>
                <a:latin typeface="Comic Sans MS" panose="030F0702030302020204" pitchFamily="66" charset="0"/>
              </a:rPr>
              <a:t>Kings or Wise men</a:t>
            </a:r>
          </a:p>
          <a:p>
            <a:pPr marL="457200" lvl="1" indent="0">
              <a:buNone/>
            </a:pPr>
            <a:r>
              <a:rPr lang="en-IE" dirty="0">
                <a:solidFill>
                  <a:schemeClr val="bg1"/>
                </a:solidFill>
                <a:latin typeface="Comic Sans MS" panose="030F0702030302020204" pitchFamily="66" charset="0"/>
              </a:rPr>
              <a:t>Animals</a:t>
            </a:r>
          </a:p>
          <a:p>
            <a:pPr marL="457200" lvl="1" indent="0">
              <a:buNone/>
            </a:pPr>
            <a:endParaRPr lang="en-IE" dirty="0">
              <a:solidFill>
                <a:schemeClr val="bg1"/>
              </a:solidFill>
              <a:latin typeface="Comic Sans MS" panose="030F0702030302020204" pitchFamily="66" charset="0"/>
            </a:endParaRPr>
          </a:p>
          <a:p>
            <a:pPr marL="457200" lvl="1" indent="0">
              <a:buNone/>
            </a:pPr>
            <a:r>
              <a:rPr lang="en-IE" dirty="0">
                <a:solidFill>
                  <a:schemeClr val="bg1"/>
                </a:solidFill>
                <a:latin typeface="Comic Sans MS" panose="030F0702030302020204" pitchFamily="66" charset="0"/>
              </a:rPr>
              <a:t>And the manger which is usually left empty until Christmas Day</a:t>
            </a:r>
          </a:p>
        </p:txBody>
      </p:sp>
    </p:spTree>
    <p:extLst>
      <p:ext uri="{BB962C8B-B14F-4D97-AF65-F5344CB8AC3E}">
        <p14:creationId xmlns:p14="http://schemas.microsoft.com/office/powerpoint/2010/main" val="400595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2977CAB2-967D-4565-9449-C9CA4101C7A2}"/>
              </a:ext>
            </a:extLst>
          </p:cNvPr>
          <p:cNvSpPr>
            <a:spLocks noGrp="1"/>
          </p:cNvSpPr>
          <p:nvPr>
            <p:ph type="title"/>
          </p:nvPr>
        </p:nvSpPr>
        <p:spPr>
          <a:xfrm>
            <a:off x="1020467" y="1397120"/>
            <a:ext cx="4707671" cy="469780"/>
          </a:xfrm>
        </p:spPr>
        <p:txBody>
          <a:bodyPr anchor="b">
            <a:normAutofit fontScale="90000"/>
          </a:bodyPr>
          <a:lstStyle/>
          <a:p>
            <a:r>
              <a:rPr lang="en-IE" sz="3800" dirty="0">
                <a:solidFill>
                  <a:schemeClr val="bg1"/>
                </a:solidFill>
              </a:rPr>
              <a:t>Legend tells us</a:t>
            </a:r>
          </a:p>
        </p:txBody>
      </p:sp>
      <p:sp>
        <p:nvSpPr>
          <p:cNvPr id="3" name="Content Placeholder 2">
            <a:extLst>
              <a:ext uri="{FF2B5EF4-FFF2-40B4-BE49-F238E27FC236}">
                <a16:creationId xmlns:a16="http://schemas.microsoft.com/office/drawing/2014/main" id="{2A2EDED0-34B6-479A-9F3D-ECAA52F6706B}"/>
              </a:ext>
            </a:extLst>
          </p:cNvPr>
          <p:cNvSpPr>
            <a:spLocks noGrp="1"/>
          </p:cNvSpPr>
          <p:nvPr>
            <p:ph idx="1"/>
          </p:nvPr>
        </p:nvSpPr>
        <p:spPr>
          <a:xfrm>
            <a:off x="1020467" y="1781176"/>
            <a:ext cx="4707671" cy="3840956"/>
          </a:xfrm>
        </p:spPr>
        <p:txBody>
          <a:bodyPr>
            <a:normAutofit fontScale="92500" lnSpcReduction="10000"/>
          </a:bodyPr>
          <a:lstStyle/>
          <a:p>
            <a:r>
              <a:rPr lang="en-IE" sz="1800" dirty="0">
                <a:solidFill>
                  <a:schemeClr val="bg1"/>
                </a:solidFill>
                <a:latin typeface="Comic Sans MS" panose="030F0702030302020204" pitchFamily="66" charset="0"/>
              </a:rPr>
              <a:t>St Francis of Assisi was the first person to make a crib. After a visit to Bethlehem he returned to Italy wanting to make the story come alive for the people there. He felt that the people he was talking to knew nothing about what the stable could have been like.</a:t>
            </a:r>
          </a:p>
          <a:p>
            <a:endParaRPr lang="en-IE" sz="1800" dirty="0">
              <a:solidFill>
                <a:schemeClr val="bg1"/>
              </a:solidFill>
              <a:latin typeface="Comic Sans MS" panose="030F0702030302020204" pitchFamily="66" charset="0"/>
            </a:endParaRPr>
          </a:p>
          <a:p>
            <a:r>
              <a:rPr lang="en-IE" sz="1800" dirty="0">
                <a:solidFill>
                  <a:schemeClr val="bg1"/>
                </a:solidFill>
                <a:latin typeface="Comic Sans MS" panose="030F0702030302020204" pitchFamily="66" charset="0"/>
              </a:rPr>
              <a:t>He arranged a Christmas service in a cave on the hillside outside his village. He made it look like a stable with live animals. Villagers dressed as the characters and Francis preached to the people from beside the manger so they could see what the story of the birth of Jesus was really like. </a:t>
            </a:r>
          </a:p>
        </p:txBody>
      </p:sp>
      <p:pic>
        <p:nvPicPr>
          <p:cNvPr id="2050" name="Picture 2" descr="The Story of the First Nativity Set, Did You Know?: Monastery Icons">
            <a:extLst>
              <a:ext uri="{FF2B5EF4-FFF2-40B4-BE49-F238E27FC236}">
                <a16:creationId xmlns:a16="http://schemas.microsoft.com/office/drawing/2014/main" id="{6032CA40-37F3-4B03-BD0F-3237570EA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9" r="10521" b="1"/>
          <a:stretch/>
        </p:blipFill>
        <p:spPr bwMode="auto">
          <a:xfrm>
            <a:off x="7065230" y="1293821"/>
            <a:ext cx="4431446" cy="4245448"/>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642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BA8D784D-2F96-4713-B94B-A05AF89284B3}"/>
              </a:ext>
            </a:extLst>
          </p:cNvPr>
          <p:cNvSpPr>
            <a:spLocks noGrp="1"/>
          </p:cNvSpPr>
          <p:nvPr>
            <p:ph type="title"/>
          </p:nvPr>
        </p:nvSpPr>
        <p:spPr>
          <a:xfrm>
            <a:off x="1020467" y="1397120"/>
            <a:ext cx="4707671" cy="258764"/>
          </a:xfrm>
        </p:spPr>
        <p:txBody>
          <a:bodyPr anchor="b">
            <a:normAutofit fontScale="90000"/>
          </a:bodyPr>
          <a:lstStyle/>
          <a:p>
            <a:r>
              <a:rPr lang="en-IE" sz="3800" dirty="0">
                <a:solidFill>
                  <a:schemeClr val="bg1"/>
                </a:solidFill>
              </a:rPr>
              <a:t>Years later</a:t>
            </a:r>
          </a:p>
        </p:txBody>
      </p:sp>
      <p:sp>
        <p:nvSpPr>
          <p:cNvPr id="3" name="Content Placeholder 2">
            <a:extLst>
              <a:ext uri="{FF2B5EF4-FFF2-40B4-BE49-F238E27FC236}">
                <a16:creationId xmlns:a16="http://schemas.microsoft.com/office/drawing/2014/main" id="{8D8FA6E1-675D-4846-BE1D-8CE6ABCDED9D}"/>
              </a:ext>
            </a:extLst>
          </p:cNvPr>
          <p:cNvSpPr>
            <a:spLocks noGrp="1"/>
          </p:cNvSpPr>
          <p:nvPr>
            <p:ph idx="1"/>
          </p:nvPr>
        </p:nvSpPr>
        <p:spPr>
          <a:xfrm>
            <a:off x="1020467" y="1655884"/>
            <a:ext cx="4707671" cy="3570385"/>
          </a:xfrm>
        </p:spPr>
        <p:txBody>
          <a:bodyPr>
            <a:normAutofit fontScale="92500" lnSpcReduction="10000"/>
          </a:bodyPr>
          <a:lstStyle/>
          <a:p>
            <a:r>
              <a:rPr lang="en-IE" sz="1800" dirty="0">
                <a:solidFill>
                  <a:schemeClr val="bg1"/>
                </a:solidFill>
                <a:latin typeface="Comic Sans MS" panose="030F0702030302020204" pitchFamily="66" charset="0"/>
              </a:rPr>
              <a:t>The king of Naples made figures for a Christmas crib and the queen and other court ladies dressed them. Other Christmases he asked artists and sculptors to make the figures. Soon it became very popular to have cribs in villages and homes all over Italy and further afield. </a:t>
            </a:r>
          </a:p>
          <a:p>
            <a:endParaRPr lang="en-IE" sz="1800" dirty="0">
              <a:solidFill>
                <a:schemeClr val="bg1"/>
              </a:solidFill>
              <a:latin typeface="Comic Sans MS" panose="030F0702030302020204" pitchFamily="66" charset="0"/>
            </a:endParaRPr>
          </a:p>
          <a:p>
            <a:r>
              <a:rPr lang="en-IE" sz="1800" dirty="0">
                <a:solidFill>
                  <a:schemeClr val="bg1"/>
                </a:solidFill>
                <a:latin typeface="Comic Sans MS" panose="030F0702030302020204" pitchFamily="66" charset="0"/>
              </a:rPr>
              <a:t>Some towns and cities in Ireland have had  cribs with live animals or people. Other places link the crib with charity fundraising such as the Share crib in Cork and the Mansion House crib in Dublin</a:t>
            </a:r>
          </a:p>
        </p:txBody>
      </p:sp>
      <p:pic>
        <p:nvPicPr>
          <p:cNvPr id="5" name="Picture 4">
            <a:extLst>
              <a:ext uri="{FF2B5EF4-FFF2-40B4-BE49-F238E27FC236}">
                <a16:creationId xmlns:a16="http://schemas.microsoft.com/office/drawing/2014/main" id="{29D48744-0D59-450D-8956-AB5B6D3C8B2B}"/>
              </a:ext>
            </a:extLst>
          </p:cNvPr>
          <p:cNvPicPr>
            <a:picLocks noChangeAspect="1"/>
          </p:cNvPicPr>
          <p:nvPr/>
        </p:nvPicPr>
        <p:blipFill rotWithShape="1">
          <a:blip r:embed="rId2"/>
          <a:srcRect l="24625" r="16921" b="-1"/>
          <a:stretch/>
        </p:blipFill>
        <p:spPr>
          <a:xfrm>
            <a:off x="6735467" y="977900"/>
            <a:ext cx="5037433" cy="4826000"/>
          </a:xfrm>
          <a:prstGeom prst="rect">
            <a:avLst/>
          </a:prstGeom>
        </p:spPr>
      </p:pic>
      <p:sp>
        <p:nvSpPr>
          <p:cNvPr id="117" name="Rectangle 116">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192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5618</TotalTime>
  <Words>895</Words>
  <Application>Microsoft Office PowerPoint</Application>
  <PresentationFormat>Widescreen</PresentationFormat>
  <Paragraphs>81</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Comic Sans MS</vt:lpstr>
      <vt:lpstr>Ink Free</vt:lpstr>
      <vt:lpstr>Tw Cen MT</vt:lpstr>
      <vt:lpstr>Office Theme</vt:lpstr>
      <vt:lpstr>The Christmas Crib</vt:lpstr>
      <vt:lpstr>Greeting</vt:lpstr>
      <vt:lpstr>Have you a Christmas crib in your classroom or school?</vt:lpstr>
      <vt:lpstr>At this time of year people all around the world display Christmas cribs as they decorate their homes, schools and churches for Christmas </vt:lpstr>
      <vt:lpstr>PowerPoint Presentation</vt:lpstr>
      <vt:lpstr>PowerPoint Presentation</vt:lpstr>
      <vt:lpstr>What they all have in common is:</vt:lpstr>
      <vt:lpstr>Legend tells us</vt:lpstr>
      <vt:lpstr>Years later</vt:lpstr>
      <vt:lpstr>The Bible Reading</vt:lpstr>
      <vt:lpstr>Mary and Joseph</vt:lpstr>
      <vt:lpstr>Song</vt:lpstr>
      <vt:lpstr>You can read the story of the shepherds and the wise men  arriving at the manger too.</vt:lpstr>
      <vt:lpstr>When you look at a crib in school or in a shopping centre or church</vt:lpstr>
      <vt:lpstr>Let us pray</vt:lpstr>
      <vt:lpstr>Jesus taught us to call God our Father, so in faith and trust we pray</vt:lpstr>
      <vt:lpstr>The Christmas Crib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Christmas Crib</dc:title>
  <dc:creator>Jacqui Wilkinson</dc:creator>
  <cp:lastModifiedBy>Jacqui Wilkinson</cp:lastModifiedBy>
  <cp:revision>5</cp:revision>
  <dcterms:created xsi:type="dcterms:W3CDTF">2020-11-19T11:34:43Z</dcterms:created>
  <dcterms:modified xsi:type="dcterms:W3CDTF">2024-10-29T15:31:05Z</dcterms:modified>
</cp:coreProperties>
</file>