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Playfair Display"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ca4e6ec16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ca4e6ec16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ca4e6ec16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ca4e6ec16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ca4e6ec167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ca4e6ec16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ca4e6ec167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ca4e6ec16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ca4e6ec167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ca4e6ec16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ca4e6ec167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ca4e6ec167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ca4e6ec16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ca4e6ec16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ca4e6ec16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ca4e6ec16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ca4e6ec16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ca4e6ec16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ca7dd0b3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ca7dd0b3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ca4e6ec16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ca4e6ec16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ca4e6ec16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ca4e6ec16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ca4e6ec167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ca4e6ec16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Mothering Sunday </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School Assembly </a:t>
            </a:r>
            <a:endParaRPr/>
          </a:p>
        </p:txBody>
      </p:sp>
      <p:pic>
        <p:nvPicPr>
          <p:cNvPr id="61" name="Google Shape;61;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51526" y="1233427"/>
            <a:ext cx="2040848" cy="54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Song </a:t>
            </a:r>
            <a:r>
              <a:rPr lang="en-GB" sz="1755" i="1"/>
              <a:t>(to the time of “You are my Sunshine”) </a:t>
            </a:r>
            <a:endParaRPr sz="1755" i="1"/>
          </a:p>
        </p:txBody>
      </p:sp>
      <p:sp>
        <p:nvSpPr>
          <p:cNvPr id="129" name="Google Shape;12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solidFill>
                  <a:schemeClr val="accent2"/>
                </a:solidFill>
              </a:rPr>
              <a:t>I love you Mummy, </a:t>
            </a:r>
            <a:endParaRPr>
              <a:solidFill>
                <a:schemeClr val="accent2"/>
              </a:solidFill>
            </a:endParaRPr>
          </a:p>
          <a:p>
            <a:pPr marL="0" lvl="0" indent="0" algn="l" rtl="0">
              <a:spcBef>
                <a:spcPts val="1200"/>
              </a:spcBef>
              <a:spcAft>
                <a:spcPts val="0"/>
              </a:spcAft>
              <a:buNone/>
            </a:pPr>
            <a:r>
              <a:rPr lang="en-GB">
                <a:solidFill>
                  <a:schemeClr val="accent2"/>
                </a:solidFill>
              </a:rPr>
              <a:t>My dearest Mummy, </a:t>
            </a:r>
            <a:endParaRPr>
              <a:solidFill>
                <a:schemeClr val="accent2"/>
              </a:solidFill>
            </a:endParaRPr>
          </a:p>
          <a:p>
            <a:pPr marL="0" lvl="0" indent="0" algn="l" rtl="0">
              <a:spcBef>
                <a:spcPts val="1200"/>
              </a:spcBef>
              <a:spcAft>
                <a:spcPts val="0"/>
              </a:spcAft>
              <a:buNone/>
            </a:pPr>
            <a:r>
              <a:rPr lang="en-GB">
                <a:solidFill>
                  <a:schemeClr val="accent2"/>
                </a:solidFill>
              </a:rPr>
              <a:t>You make me happy </a:t>
            </a:r>
            <a:endParaRPr>
              <a:solidFill>
                <a:schemeClr val="accent2"/>
              </a:solidFill>
            </a:endParaRPr>
          </a:p>
          <a:p>
            <a:pPr marL="0" lvl="0" indent="0" algn="l" rtl="0">
              <a:spcBef>
                <a:spcPts val="1200"/>
              </a:spcBef>
              <a:spcAft>
                <a:spcPts val="0"/>
              </a:spcAft>
              <a:buNone/>
            </a:pPr>
            <a:r>
              <a:rPr lang="en-GB">
                <a:solidFill>
                  <a:schemeClr val="accent2"/>
                </a:solidFill>
              </a:rPr>
              <a:t>when I am sad. </a:t>
            </a:r>
            <a:endParaRPr>
              <a:solidFill>
                <a:schemeClr val="accent2"/>
              </a:solidFill>
            </a:endParaRPr>
          </a:p>
          <a:p>
            <a:pPr marL="0" lvl="0" indent="0" algn="l" rtl="0">
              <a:spcBef>
                <a:spcPts val="1200"/>
              </a:spcBef>
              <a:spcAft>
                <a:spcPts val="0"/>
              </a:spcAft>
              <a:buNone/>
            </a:pPr>
            <a:r>
              <a:rPr lang="en-GB">
                <a:solidFill>
                  <a:schemeClr val="accent2"/>
                </a:solidFill>
              </a:rPr>
              <a:t>I want to tell you, </a:t>
            </a:r>
            <a:endParaRPr>
              <a:solidFill>
                <a:schemeClr val="accent2"/>
              </a:solidFill>
            </a:endParaRPr>
          </a:p>
          <a:p>
            <a:pPr marL="0" lvl="0" indent="0" algn="l" rtl="0">
              <a:spcBef>
                <a:spcPts val="1200"/>
              </a:spcBef>
              <a:spcAft>
                <a:spcPts val="0"/>
              </a:spcAft>
              <a:buNone/>
            </a:pPr>
            <a:r>
              <a:rPr lang="en-GB">
                <a:solidFill>
                  <a:schemeClr val="accent2"/>
                </a:solidFill>
              </a:rPr>
              <a:t>I really love you. </a:t>
            </a:r>
            <a:endParaRPr>
              <a:solidFill>
                <a:schemeClr val="accent2"/>
              </a:solidFill>
            </a:endParaRPr>
          </a:p>
          <a:p>
            <a:pPr marL="0" lvl="0" indent="0" algn="l" rtl="0">
              <a:spcBef>
                <a:spcPts val="1200"/>
              </a:spcBef>
              <a:spcAft>
                <a:spcPts val="0"/>
              </a:spcAft>
              <a:buNone/>
            </a:pPr>
            <a:r>
              <a:rPr lang="en-GB">
                <a:solidFill>
                  <a:schemeClr val="accent2"/>
                </a:solidFill>
              </a:rPr>
              <a:t>When I’m with you, </a:t>
            </a:r>
            <a:endParaRPr>
              <a:solidFill>
                <a:schemeClr val="accent2"/>
              </a:solidFill>
            </a:endParaRPr>
          </a:p>
          <a:p>
            <a:pPr marL="0" lvl="0" indent="0" algn="l" rtl="0">
              <a:spcBef>
                <a:spcPts val="1200"/>
              </a:spcBef>
              <a:spcAft>
                <a:spcPts val="1200"/>
              </a:spcAft>
              <a:buNone/>
            </a:pPr>
            <a:r>
              <a:rPr lang="en-GB">
                <a:solidFill>
                  <a:schemeClr val="accent2"/>
                </a:solidFill>
              </a:rPr>
              <a:t>I am so glad. </a:t>
            </a:r>
            <a:endParaRPr>
              <a:solidFill>
                <a:schemeClr val="accent2"/>
              </a:solidFill>
            </a:endParaRPr>
          </a:p>
        </p:txBody>
      </p:sp>
      <p:sp>
        <p:nvSpPr>
          <p:cNvPr id="130" name="Google Shape;130;p22"/>
          <p:cNvSpPr/>
          <p:nvPr/>
        </p:nvSpPr>
        <p:spPr>
          <a:xfrm>
            <a:off x="5726675" y="1945600"/>
            <a:ext cx="2262000" cy="2237700"/>
          </a:xfrm>
          <a:prstGeom prst="heart">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Prayers </a:t>
            </a:r>
            <a:endParaRPr/>
          </a:p>
        </p:txBody>
      </p:sp>
      <p:sp>
        <p:nvSpPr>
          <p:cNvPr id="136" name="Google Shape;136;p23"/>
          <p:cNvSpPr txBox="1">
            <a:spLocks noGrp="1"/>
          </p:cNvSpPr>
          <p:nvPr>
            <p:ph type="body" idx="1"/>
          </p:nvPr>
        </p:nvSpPr>
        <p:spPr>
          <a:xfrm>
            <a:off x="311700" y="1090975"/>
            <a:ext cx="8520600" cy="3822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a:solidFill>
                  <a:schemeClr val="accent2"/>
                </a:solidFill>
              </a:rPr>
              <a:t>God of love, this Sunday we will be remembering all the mothers everywhere. We give thanks for their love for us, and that they are there for us when we are happy and when we are sad. </a:t>
            </a:r>
            <a:endParaRPr>
              <a:solidFill>
                <a:schemeClr val="accent2"/>
              </a:solidFill>
            </a:endParaRPr>
          </a:p>
          <a:p>
            <a:pPr marL="0" lvl="0" indent="0" algn="l" rtl="0">
              <a:spcBef>
                <a:spcPts val="1200"/>
              </a:spcBef>
              <a:spcAft>
                <a:spcPts val="0"/>
              </a:spcAft>
              <a:buNone/>
            </a:pPr>
            <a:r>
              <a:rPr lang="en-GB">
                <a:solidFill>
                  <a:schemeClr val="accent2"/>
                </a:solidFill>
              </a:rPr>
              <a:t>We also give thanks for the family of the church. Help us to remember that we are all part of God’s family and that we experience love and care through the church community too. </a:t>
            </a:r>
            <a:endParaRPr>
              <a:solidFill>
                <a:schemeClr val="accent2"/>
              </a:solidFill>
            </a:endParaRPr>
          </a:p>
          <a:p>
            <a:pPr marL="0" lvl="0" indent="0" algn="l" rtl="0">
              <a:spcBef>
                <a:spcPts val="1200"/>
              </a:spcBef>
              <a:spcAft>
                <a:spcPts val="0"/>
              </a:spcAft>
              <a:buNone/>
            </a:pPr>
            <a:r>
              <a:rPr lang="en-GB">
                <a:solidFill>
                  <a:schemeClr val="accent2"/>
                </a:solidFill>
              </a:rPr>
              <a:t>As we pray for all mothers, we do this in the name of Jesus Christ who also knew what it was to be loved by his mother too. </a:t>
            </a:r>
            <a:endParaRPr>
              <a:solidFill>
                <a:schemeClr val="accent2"/>
              </a:solidFill>
            </a:endParaRPr>
          </a:p>
          <a:p>
            <a:pPr marL="0" lvl="0" indent="0" algn="l" rtl="0">
              <a:spcBef>
                <a:spcPts val="1200"/>
              </a:spcBef>
              <a:spcAft>
                <a:spcPts val="0"/>
              </a:spcAft>
              <a:buNone/>
            </a:pPr>
            <a:r>
              <a:rPr lang="en-GB">
                <a:solidFill>
                  <a:schemeClr val="accent2"/>
                </a:solidFill>
              </a:rPr>
              <a:t>Amen</a:t>
            </a:r>
            <a:endParaRPr>
              <a:solidFill>
                <a:schemeClr val="accent2"/>
              </a:solidFill>
            </a:endParaRPr>
          </a:p>
          <a:p>
            <a:pPr marL="0" lvl="0" indent="0" algn="r" rtl="0">
              <a:spcBef>
                <a:spcPts val="1200"/>
              </a:spcBef>
              <a:spcAft>
                <a:spcPts val="1200"/>
              </a:spcAft>
              <a:buNone/>
            </a:pPr>
            <a:r>
              <a:rPr lang="en-GB" sz="1500" i="1">
                <a:solidFill>
                  <a:schemeClr val="accent2"/>
                </a:solidFill>
              </a:rPr>
              <a:t>Praying Together</a:t>
            </a:r>
            <a:r>
              <a:rPr lang="en-GB">
                <a:solidFill>
                  <a:schemeClr val="accent2"/>
                </a:solidFill>
              </a:rPr>
              <a:t>  </a:t>
            </a:r>
            <a:endParaRPr>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 word from……… </a:t>
            </a:r>
            <a:endParaRPr/>
          </a:p>
        </p:txBody>
      </p:sp>
      <p:sp>
        <p:nvSpPr>
          <p:cNvPr id="142" name="Google Shape;14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43" name="Google Shape;143;p24"/>
          <p:cNvSpPr/>
          <p:nvPr/>
        </p:nvSpPr>
        <p:spPr>
          <a:xfrm>
            <a:off x="5784250" y="1707750"/>
            <a:ext cx="2947200" cy="2086800"/>
          </a:xfrm>
          <a:prstGeom prst="cloudCallout">
            <a:avLst>
              <a:gd name="adj1" fmla="val -41892"/>
              <a:gd name="adj2" fmla="val 72142"/>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Birthdays this week  </a:t>
            </a:r>
            <a:endParaRPr/>
          </a:p>
        </p:txBody>
      </p:sp>
      <p:sp>
        <p:nvSpPr>
          <p:cNvPr id="149" name="Google Shape;14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0" name="Google Shape;150;p25" descr="a happy birthday sign with gifts and balloons (provided by Tenor)"/>
          <p:cNvPicPr preferRelativeResize="0"/>
          <p:nvPr/>
        </p:nvPicPr>
        <p:blipFill>
          <a:blip r:embed="rId3">
            <a:alphaModFix/>
          </a:blip>
          <a:stretch>
            <a:fillRect/>
          </a:stretch>
        </p:blipFill>
        <p:spPr>
          <a:xfrm>
            <a:off x="6182500" y="1921050"/>
            <a:ext cx="2525400" cy="2525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Students of the Week</a:t>
            </a:r>
            <a:endParaRPr/>
          </a:p>
        </p:txBody>
      </p:sp>
      <p:sp>
        <p:nvSpPr>
          <p:cNvPr id="156" name="Google Shape;15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7" name="Google Shape;157;p26" descr="a yellow star on a white background that looks like a smiley face (provided by Tenor)"/>
          <p:cNvPicPr preferRelativeResize="0"/>
          <p:nvPr/>
        </p:nvPicPr>
        <p:blipFill>
          <a:blip r:embed="rId3">
            <a:alphaModFix/>
          </a:blip>
          <a:stretch>
            <a:fillRect/>
          </a:stretch>
        </p:blipFill>
        <p:spPr>
          <a:xfrm>
            <a:off x="6596700" y="1804275"/>
            <a:ext cx="2112800" cy="211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Notes for teachers  </a:t>
            </a:r>
            <a:endParaRPr/>
          </a:p>
        </p:txBody>
      </p:sp>
      <p:sp>
        <p:nvSpPr>
          <p:cNvPr id="67" name="Google Shape;67;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Clr>
                <a:schemeClr val="accent2"/>
              </a:buClr>
              <a:buSzPts val="1200"/>
              <a:buFont typeface="Arial"/>
              <a:buChar char="●"/>
            </a:pPr>
            <a:r>
              <a:rPr lang="en-GB" sz="1200" i="1" dirty="0">
                <a:solidFill>
                  <a:schemeClr val="accent2"/>
                </a:solidFill>
                <a:latin typeface="Arial"/>
                <a:ea typeface="Arial"/>
                <a:cs typeface="Arial"/>
                <a:sym typeface="Arial"/>
              </a:rPr>
              <a:t>Be aware of sensitivities for this assembly in the school before use. </a:t>
            </a:r>
            <a:endParaRPr sz="1200" i="1" dirty="0">
              <a:solidFill>
                <a:schemeClr val="accent2"/>
              </a:solidFill>
              <a:latin typeface="Arial"/>
              <a:ea typeface="Arial"/>
              <a:cs typeface="Arial"/>
              <a:sym typeface="Arial"/>
            </a:endParaRPr>
          </a:p>
          <a:p>
            <a:pPr marL="457200" lvl="0" indent="-304800" algn="l" rtl="0">
              <a:lnSpc>
                <a:spcPct val="115000"/>
              </a:lnSpc>
              <a:spcBef>
                <a:spcPts val="0"/>
              </a:spcBef>
              <a:spcAft>
                <a:spcPts val="0"/>
              </a:spcAft>
              <a:buClr>
                <a:schemeClr val="accent2"/>
              </a:buClr>
              <a:buSzPts val="1200"/>
              <a:buFont typeface="Arial"/>
              <a:buChar char="●"/>
            </a:pPr>
            <a:r>
              <a:rPr lang="en-GB" sz="1200" i="1" dirty="0">
                <a:solidFill>
                  <a:schemeClr val="accent2"/>
                </a:solidFill>
                <a:latin typeface="Arial"/>
                <a:ea typeface="Arial"/>
                <a:cs typeface="Arial"/>
                <a:sym typeface="Arial"/>
              </a:rPr>
              <a:t>The first slide asks the children to talk about the name for the day. Both are correct. </a:t>
            </a:r>
            <a:endParaRPr sz="1200" i="1" dirty="0">
              <a:solidFill>
                <a:schemeClr val="accent2"/>
              </a:solidFill>
              <a:latin typeface="Arial"/>
              <a:ea typeface="Arial"/>
              <a:cs typeface="Arial"/>
              <a:sym typeface="Arial"/>
            </a:endParaRPr>
          </a:p>
          <a:p>
            <a:pPr marL="457200" lvl="0" indent="-304800" algn="l" rtl="0">
              <a:lnSpc>
                <a:spcPct val="115000"/>
              </a:lnSpc>
              <a:spcBef>
                <a:spcPts val="0"/>
              </a:spcBef>
              <a:spcAft>
                <a:spcPts val="0"/>
              </a:spcAft>
              <a:buClr>
                <a:schemeClr val="accent2"/>
              </a:buClr>
              <a:buSzPts val="1200"/>
              <a:buFont typeface="Arial"/>
              <a:buChar char="●"/>
            </a:pPr>
            <a:r>
              <a:rPr lang="en-GB" sz="1200" i="1" dirty="0">
                <a:solidFill>
                  <a:schemeClr val="accent2"/>
                </a:solidFill>
                <a:latin typeface="Arial"/>
                <a:ea typeface="Arial"/>
                <a:cs typeface="Arial"/>
                <a:sym typeface="Arial"/>
              </a:rPr>
              <a:t>Some examples of mothers in the Bible are Mary, Moses’ mother and Hannah - Samuel’s mother, Their stories are included in the Stepping Out (1st class) Follow Me lesson about Mothering Sunday; available in the older book version or in the updated digital version (from September 2026). If 1st class in your school have completed this lesson the children may be able to tell or </a:t>
            </a:r>
            <a:r>
              <a:rPr lang="en-GB" sz="1200" i="1" dirty="0" err="1">
                <a:solidFill>
                  <a:schemeClr val="accent2"/>
                </a:solidFill>
                <a:latin typeface="Arial"/>
                <a:ea typeface="Arial"/>
                <a:cs typeface="Arial"/>
                <a:sym typeface="Arial"/>
              </a:rPr>
              <a:t>dramatise</a:t>
            </a:r>
            <a:r>
              <a:rPr lang="en-GB" sz="1200" i="1" dirty="0">
                <a:solidFill>
                  <a:schemeClr val="accent2"/>
                </a:solidFill>
                <a:latin typeface="Arial"/>
                <a:ea typeface="Arial"/>
                <a:cs typeface="Arial"/>
                <a:sym typeface="Arial"/>
              </a:rPr>
              <a:t> one of the stories at a school assembly. </a:t>
            </a:r>
          </a:p>
          <a:p>
            <a:pPr marL="457200" lvl="0" indent="-304800" algn="l" rtl="0">
              <a:lnSpc>
                <a:spcPct val="115000"/>
              </a:lnSpc>
              <a:spcBef>
                <a:spcPts val="0"/>
              </a:spcBef>
              <a:spcAft>
                <a:spcPts val="0"/>
              </a:spcAft>
              <a:buClr>
                <a:schemeClr val="accent2"/>
              </a:buClr>
              <a:buSzPts val="1200"/>
              <a:buFont typeface="Arial"/>
              <a:buChar char="●"/>
            </a:pPr>
            <a:r>
              <a:rPr lang="en-GB" sz="1200" i="1" dirty="0">
                <a:solidFill>
                  <a:schemeClr val="accent2"/>
                </a:solidFill>
                <a:latin typeface="Arial"/>
                <a:ea typeface="Arial"/>
                <a:cs typeface="Arial"/>
                <a:sym typeface="Arial"/>
              </a:rPr>
              <a:t>The slides at the end include “A word from…..” (this could be an update or news from the teacher, principal or Rector), student birthdays and Students of the Week. Please feel free to add to or remove slides as needed. </a:t>
            </a:r>
            <a:endParaRPr sz="1200" i="1" dirty="0">
              <a:solidFill>
                <a:schemeClr val="accent2"/>
              </a:solidFill>
              <a:latin typeface="Arial"/>
              <a:ea typeface="Arial"/>
              <a:cs typeface="Arial"/>
              <a:sym typeface="Arial"/>
            </a:endParaRPr>
          </a:p>
          <a:p>
            <a:pPr marL="0" lvl="0" indent="0" algn="l" rtl="0">
              <a:lnSpc>
                <a:spcPct val="115000"/>
              </a:lnSpc>
              <a:spcBef>
                <a:spcPts val="0"/>
              </a:spcBef>
              <a:spcAft>
                <a:spcPts val="0"/>
              </a:spcAft>
              <a:buNone/>
            </a:pPr>
            <a:endParaRPr sz="1200" i="1" dirty="0">
              <a:solidFill>
                <a:schemeClr val="accent2"/>
              </a:solidFill>
              <a:latin typeface="Arial"/>
              <a:ea typeface="Arial"/>
              <a:cs typeface="Arial"/>
              <a:sym typeface="Arial"/>
            </a:endParaRPr>
          </a:p>
          <a:p>
            <a:pPr marL="457200" lvl="0" indent="-304800" algn="l" rtl="0">
              <a:lnSpc>
                <a:spcPct val="115000"/>
              </a:lnSpc>
              <a:spcBef>
                <a:spcPts val="0"/>
              </a:spcBef>
              <a:spcAft>
                <a:spcPts val="0"/>
              </a:spcAft>
              <a:buClr>
                <a:schemeClr val="accent2"/>
              </a:buClr>
              <a:buSzPts val="1200"/>
              <a:buFont typeface="Arial"/>
              <a:buChar char="●"/>
            </a:pPr>
            <a:r>
              <a:rPr lang="en-GB" sz="1200" i="1" dirty="0">
                <a:solidFill>
                  <a:schemeClr val="accent2"/>
                </a:solidFill>
                <a:latin typeface="Arial"/>
                <a:ea typeface="Arial"/>
                <a:cs typeface="Arial"/>
                <a:sym typeface="Arial"/>
              </a:rPr>
              <a:t>There are many versions of the simple song found online. One is below. </a:t>
            </a:r>
            <a:endParaRPr sz="1200" i="1" dirty="0">
              <a:solidFill>
                <a:schemeClr val="accent2"/>
              </a:solidFill>
              <a:latin typeface="Arial"/>
              <a:ea typeface="Arial"/>
              <a:cs typeface="Arial"/>
              <a:sym typeface="Arial"/>
            </a:endParaRPr>
          </a:p>
          <a:p>
            <a:pPr marL="0" lvl="0" indent="0" algn="l" rtl="0">
              <a:lnSpc>
                <a:spcPct val="115000"/>
              </a:lnSpc>
              <a:spcBef>
                <a:spcPts val="0"/>
              </a:spcBef>
              <a:spcAft>
                <a:spcPts val="0"/>
              </a:spcAft>
              <a:buNone/>
            </a:pPr>
            <a:endParaRPr sz="1200" i="1" dirty="0">
              <a:solidFill>
                <a:schemeClr val="accent2"/>
              </a:solidFill>
              <a:latin typeface="Arial"/>
              <a:ea typeface="Arial"/>
              <a:cs typeface="Arial"/>
              <a:sym typeface="Arial"/>
            </a:endParaRPr>
          </a:p>
          <a:p>
            <a:pPr marL="0" lvl="0" indent="0" algn="l" rtl="0">
              <a:lnSpc>
                <a:spcPct val="100000"/>
              </a:lnSpc>
              <a:spcBef>
                <a:spcPts val="0"/>
              </a:spcBef>
              <a:spcAft>
                <a:spcPts val="0"/>
              </a:spcAft>
              <a:buNone/>
            </a:pPr>
            <a:endParaRPr sz="1200" i="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GB" sz="1200" i="1" dirty="0">
                <a:solidFill>
                  <a:schemeClr val="dk1"/>
                </a:solidFill>
                <a:latin typeface="Arial"/>
                <a:ea typeface="Arial"/>
                <a:cs typeface="Arial"/>
                <a:sym typeface="Arial"/>
              </a:rPr>
              <a:t>https://youtu.be/wtldb1WhDk4?si=bEJLXOZvFvXnSZg_</a:t>
            </a:r>
            <a:endParaRPr sz="800" i="1" dirty="0">
              <a:solidFill>
                <a:schemeClr val="dk1"/>
              </a:solidFill>
              <a:latin typeface="Arial"/>
              <a:ea typeface="Arial"/>
              <a:cs typeface="Arial"/>
              <a:sym typeface="Arial"/>
            </a:endParaRPr>
          </a:p>
          <a:p>
            <a:pPr marL="0" lvl="0" indent="0" algn="l" rtl="0">
              <a:spcBef>
                <a:spcPts val="0"/>
              </a:spcBef>
              <a:spcAft>
                <a:spcPts val="1200"/>
              </a:spcAft>
              <a:buNone/>
            </a:pPr>
            <a:endParaRPr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Chat: What do we call the day? </a:t>
            </a:r>
            <a:endParaRPr/>
          </a:p>
        </p:txBody>
      </p:sp>
      <p:sp>
        <p:nvSpPr>
          <p:cNvPr id="73" name="Google Shape;73;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r>
              <a:rPr lang="en-GB" sz="2000"/>
              <a:t>Is it Mothering Sunday?</a:t>
            </a:r>
            <a:endParaRPr sz="2000"/>
          </a:p>
          <a:p>
            <a:pPr marL="0" lvl="0" indent="0" algn="ctr" rtl="0">
              <a:spcBef>
                <a:spcPts val="1200"/>
              </a:spcBef>
              <a:spcAft>
                <a:spcPts val="1200"/>
              </a:spcAft>
              <a:buNone/>
            </a:pPr>
            <a:r>
              <a:rPr lang="en-GB" sz="2000"/>
              <a:t>Why?  </a:t>
            </a:r>
            <a:endParaRPr sz="2000"/>
          </a:p>
        </p:txBody>
      </p:sp>
      <p:sp>
        <p:nvSpPr>
          <p:cNvPr id="74" name="Google Shape;74;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r>
              <a:rPr lang="en-GB" sz="2000"/>
              <a:t>Is it Mother’s day?</a:t>
            </a:r>
            <a:endParaRPr sz="2000"/>
          </a:p>
          <a:p>
            <a:pPr marL="0" lvl="0" indent="0" algn="ctr" rtl="0">
              <a:spcBef>
                <a:spcPts val="1200"/>
              </a:spcBef>
              <a:spcAft>
                <a:spcPts val="1200"/>
              </a:spcAft>
              <a:buNone/>
            </a:pPr>
            <a:r>
              <a:rPr lang="en-GB" sz="2000"/>
              <a:t>Why?  </a:t>
            </a:r>
            <a:endParaRPr sz="2000"/>
          </a:p>
        </p:txBody>
      </p:sp>
      <p:pic>
        <p:nvPicPr>
          <p:cNvPr id="75" name="Google Shape;75;p15" descr="a red question mark on a white background with a red circle below it (provided by Teno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50525" y="1991575"/>
            <a:ext cx="996425" cy="1594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When is Mothering Sunday? </a:t>
            </a:r>
            <a:endParaRPr/>
          </a:p>
        </p:txBody>
      </p:sp>
      <p:sp>
        <p:nvSpPr>
          <p:cNvPr id="81" name="Google Shape;81;p16"/>
          <p:cNvSpPr txBox="1">
            <a:spLocks noGrp="1"/>
          </p:cNvSpPr>
          <p:nvPr>
            <p:ph type="body" idx="1"/>
          </p:nvPr>
        </p:nvSpPr>
        <p:spPr>
          <a:xfrm>
            <a:off x="311700" y="1152475"/>
            <a:ext cx="8520600" cy="3667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solidFill>
                  <a:schemeClr val="accent1"/>
                </a:solidFill>
              </a:rPr>
              <a:t>Mothering Sunday is always the fourth Sunday in Lent. </a:t>
            </a:r>
            <a:endParaRPr>
              <a:solidFill>
                <a:schemeClr val="accent1"/>
              </a:solidFill>
            </a:endParaRPr>
          </a:p>
          <a:p>
            <a:pPr marL="0" lvl="0" indent="0" algn="l" rtl="0">
              <a:spcBef>
                <a:spcPts val="1200"/>
              </a:spcBef>
              <a:spcAft>
                <a:spcPts val="0"/>
              </a:spcAft>
              <a:buNone/>
            </a:pPr>
            <a:r>
              <a:rPr lang="en-GB">
                <a:solidFill>
                  <a:schemeClr val="accent1"/>
                </a:solidFill>
              </a:rPr>
              <a:t>This year it is on _____________________.  </a:t>
            </a:r>
            <a:endParaRPr>
              <a:solidFill>
                <a:schemeClr val="accent1"/>
              </a:solidFill>
            </a:endParaRPr>
          </a:p>
          <a:p>
            <a:pPr marL="0" lvl="0" indent="0" algn="l" rtl="0">
              <a:spcBef>
                <a:spcPts val="1200"/>
              </a:spcBef>
              <a:spcAft>
                <a:spcPts val="0"/>
              </a:spcAft>
              <a:buNone/>
            </a:pPr>
            <a:r>
              <a:rPr lang="en-GB">
                <a:solidFill>
                  <a:schemeClr val="accent1"/>
                </a:solidFill>
              </a:rPr>
              <a:t>We are having assembly in school on a different day but remembering and thinking about Mother’s Day. </a:t>
            </a:r>
            <a:endParaRPr>
              <a:solidFill>
                <a:schemeClr val="accent1"/>
              </a:solidFill>
            </a:endParaRPr>
          </a:p>
          <a:p>
            <a:pPr marL="0" lvl="0" indent="0" algn="l" rtl="0">
              <a:spcBef>
                <a:spcPts val="1200"/>
              </a:spcBef>
              <a:spcAft>
                <a:spcPts val="0"/>
              </a:spcAft>
              <a:buNone/>
            </a:pPr>
            <a:endParaRPr>
              <a:solidFill>
                <a:schemeClr val="accent1"/>
              </a:solidFill>
            </a:endParaRPr>
          </a:p>
          <a:p>
            <a:pPr marL="0" lvl="0" indent="0" algn="l" rtl="0">
              <a:spcBef>
                <a:spcPts val="1200"/>
              </a:spcBef>
              <a:spcAft>
                <a:spcPts val="0"/>
              </a:spcAft>
              <a:buNone/>
            </a:pPr>
            <a:r>
              <a:rPr lang="en-GB">
                <a:solidFill>
                  <a:schemeClr val="accent1"/>
                </a:solidFill>
              </a:rPr>
              <a:t>Is there a service in our local church on Mothering Sunday? </a:t>
            </a:r>
            <a:endParaRPr>
              <a:solidFill>
                <a:schemeClr val="accent1"/>
              </a:solidFill>
            </a:endParaRPr>
          </a:p>
          <a:p>
            <a:pPr marL="0" lvl="0" indent="0" algn="l" rtl="0">
              <a:spcBef>
                <a:spcPts val="1200"/>
              </a:spcBef>
              <a:spcAft>
                <a:spcPts val="0"/>
              </a:spcAft>
              <a:buNone/>
            </a:pPr>
            <a:endParaRPr>
              <a:solidFill>
                <a:schemeClr val="accent1"/>
              </a:solidFill>
            </a:endParaRPr>
          </a:p>
          <a:p>
            <a:pPr marL="0" lvl="0" indent="0" algn="l" rtl="0">
              <a:spcBef>
                <a:spcPts val="1200"/>
              </a:spcBef>
              <a:spcAft>
                <a:spcPts val="1200"/>
              </a:spcAft>
              <a:buNone/>
            </a:pPr>
            <a:r>
              <a:rPr lang="en-GB">
                <a:solidFill>
                  <a:schemeClr val="accent1"/>
                </a:solidFill>
              </a:rPr>
              <a:t>Do you know the history of Mothering Sunday?</a:t>
            </a:r>
            <a:endParaRPr>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did Mothering Sunday start? </a:t>
            </a:r>
            <a:endParaRPr/>
          </a:p>
        </p:txBody>
      </p:sp>
      <p:sp>
        <p:nvSpPr>
          <p:cNvPr id="87" name="Google Shape;8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000" i="1"/>
              <a:t>Image created by AI Gemini </a:t>
            </a:r>
            <a:endParaRPr sz="1000" i="1"/>
          </a:p>
        </p:txBody>
      </p:sp>
      <p:sp>
        <p:nvSpPr>
          <p:cNvPr id="88" name="Google Shape;88;p17"/>
          <p:cNvSpPr txBox="1">
            <a:spLocks noGrp="1"/>
          </p:cNvSpPr>
          <p:nvPr>
            <p:ph type="body" idx="2"/>
          </p:nvPr>
        </p:nvSpPr>
        <p:spPr>
          <a:xfrm>
            <a:off x="4039900" y="1152475"/>
            <a:ext cx="4570500" cy="38079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GB" sz="1800">
                <a:solidFill>
                  <a:schemeClr val="accent1"/>
                </a:solidFill>
                <a:highlight>
                  <a:srgbClr val="FFFFFF"/>
                </a:highlight>
              </a:rPr>
              <a:t>Traditionally years ago, it was a day when children who had gone to work as servants in big houses were given a day off to visit their mothers and family. On the walk home they might gather wildflowers to bring to their mother. </a:t>
            </a:r>
            <a:endParaRPr sz="1800">
              <a:solidFill>
                <a:schemeClr val="accent1"/>
              </a:solidFill>
              <a:highlight>
                <a:srgbClr val="FFFFFF"/>
              </a:highlight>
            </a:endParaRPr>
          </a:p>
          <a:p>
            <a:pPr marL="0" lvl="0" indent="0" algn="l" rtl="0">
              <a:spcBef>
                <a:spcPts val="1200"/>
              </a:spcBef>
              <a:spcAft>
                <a:spcPts val="0"/>
              </a:spcAft>
              <a:buNone/>
            </a:pPr>
            <a:r>
              <a:rPr lang="en-GB" sz="1800">
                <a:solidFill>
                  <a:schemeClr val="accent1"/>
                </a:solidFill>
                <a:highlight>
                  <a:srgbClr val="FFFFFF"/>
                </a:highlight>
              </a:rPr>
              <a:t>When the servants were in work they went to church services in the nearest church to their work, but when they went home they would go to church in their “mother” or home church. </a:t>
            </a:r>
            <a:endParaRPr sz="1800">
              <a:solidFill>
                <a:schemeClr val="accent1"/>
              </a:solidFill>
              <a:highlight>
                <a:srgbClr val="FFFFFF"/>
              </a:highlight>
            </a:endParaRPr>
          </a:p>
          <a:p>
            <a:pPr marL="0" lvl="0" indent="0" algn="l" rtl="0">
              <a:spcBef>
                <a:spcPts val="1200"/>
              </a:spcBef>
              <a:spcAft>
                <a:spcPts val="1200"/>
              </a:spcAft>
              <a:buNone/>
            </a:pPr>
            <a:r>
              <a:rPr lang="en-GB" sz="1800">
                <a:solidFill>
                  <a:schemeClr val="accent1"/>
                </a:solidFill>
                <a:highlight>
                  <a:srgbClr val="FFFFFF"/>
                </a:highlight>
              </a:rPr>
              <a:t>Do you have a “mother” church? Where is our school’s </a:t>
            </a:r>
            <a:r>
              <a:rPr lang="en-GB" sz="1800">
                <a:solidFill>
                  <a:schemeClr val="accent5"/>
                </a:solidFill>
                <a:highlight>
                  <a:srgbClr val="FFFFFF"/>
                </a:highlight>
              </a:rPr>
              <a:t>Mother Church</a:t>
            </a:r>
            <a:r>
              <a:rPr lang="en-GB" sz="1800">
                <a:solidFill>
                  <a:schemeClr val="accent1"/>
                </a:solidFill>
                <a:highlight>
                  <a:srgbClr val="FFFFFF"/>
                </a:highlight>
              </a:rPr>
              <a:t>? </a:t>
            </a:r>
            <a:endParaRPr/>
          </a:p>
        </p:txBody>
      </p:sp>
      <p:pic>
        <p:nvPicPr>
          <p:cNvPr id="89" name="Google Shape;89;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5325" y="1501775"/>
            <a:ext cx="3315400" cy="331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Did you know? Simnel Cake </a:t>
            </a:r>
            <a:endParaRPr/>
          </a:p>
        </p:txBody>
      </p:sp>
      <p:sp>
        <p:nvSpPr>
          <p:cNvPr id="95" name="Google Shape;95;p18"/>
          <p:cNvSpPr txBox="1">
            <a:spLocks noGrp="1"/>
          </p:cNvSpPr>
          <p:nvPr>
            <p:ph type="body" idx="1"/>
          </p:nvPr>
        </p:nvSpPr>
        <p:spPr>
          <a:xfrm>
            <a:off x="311700" y="1017450"/>
            <a:ext cx="3999900" cy="3896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800">
                <a:solidFill>
                  <a:srgbClr val="0C2344"/>
                </a:solidFill>
              </a:rPr>
              <a:t>There is a cake traditionally associated with Mothering Sunday. </a:t>
            </a:r>
            <a:endParaRPr sz="1800">
              <a:solidFill>
                <a:srgbClr val="0C2344"/>
              </a:solidFill>
            </a:endParaRPr>
          </a:p>
          <a:p>
            <a:pPr marL="0" lvl="0" indent="0" algn="l" rtl="0">
              <a:lnSpc>
                <a:spcPct val="100000"/>
              </a:lnSpc>
              <a:spcBef>
                <a:spcPts val="0"/>
              </a:spcBef>
              <a:spcAft>
                <a:spcPts val="0"/>
              </a:spcAft>
              <a:buNone/>
            </a:pPr>
            <a:endParaRPr sz="1800">
              <a:solidFill>
                <a:srgbClr val="0C2344"/>
              </a:solidFill>
            </a:endParaRPr>
          </a:p>
          <a:p>
            <a:pPr marL="0" lvl="0" indent="0" algn="l" rtl="0">
              <a:lnSpc>
                <a:spcPct val="100000"/>
              </a:lnSpc>
              <a:spcBef>
                <a:spcPts val="0"/>
              </a:spcBef>
              <a:spcAft>
                <a:spcPts val="0"/>
              </a:spcAft>
              <a:buClr>
                <a:srgbClr val="000000"/>
              </a:buClr>
              <a:buSzPts val="2000"/>
              <a:buFont typeface="Arial"/>
              <a:buNone/>
            </a:pPr>
            <a:r>
              <a:rPr lang="en-GB" sz="1800">
                <a:solidFill>
                  <a:srgbClr val="0C2344"/>
                </a:solidFill>
              </a:rPr>
              <a:t>Simnel Cake is a fruit cake</a:t>
            </a:r>
            <a:r>
              <a:rPr lang="en-GB" sz="1800">
                <a:solidFill>
                  <a:srgbClr val="000000"/>
                </a:solidFill>
              </a:rPr>
              <a:t> </a:t>
            </a:r>
            <a:r>
              <a:rPr lang="en-GB" sz="1800">
                <a:solidFill>
                  <a:srgbClr val="0C2344"/>
                </a:solidFill>
              </a:rPr>
              <a:t>made with a layer of marzipan or almond paste added to the top. </a:t>
            </a:r>
            <a:endParaRPr sz="1800">
              <a:solidFill>
                <a:srgbClr val="000000"/>
              </a:solidFill>
            </a:endParaRPr>
          </a:p>
          <a:p>
            <a:pPr marL="0" lvl="0" indent="0" algn="l" rtl="0">
              <a:lnSpc>
                <a:spcPct val="100000"/>
              </a:lnSpc>
              <a:spcBef>
                <a:spcPts val="600"/>
              </a:spcBef>
              <a:spcAft>
                <a:spcPts val="0"/>
              </a:spcAft>
              <a:buClr>
                <a:srgbClr val="000000"/>
              </a:buClr>
              <a:buSzPts val="2000"/>
              <a:buFont typeface="Arial"/>
              <a:buNone/>
            </a:pPr>
            <a:r>
              <a:rPr lang="en-GB" sz="1800">
                <a:solidFill>
                  <a:srgbClr val="0C2344"/>
                </a:solidFill>
              </a:rPr>
              <a:t>This cake is now more often associated with Easter. The 11 marzipan balls on the top of the Simnel cake represent 11 of Jesus’ 12 disciples.  The missing disciple is Judas Iscariot who betrayed Jesus.</a:t>
            </a:r>
            <a:endParaRPr sz="1800"/>
          </a:p>
        </p:txBody>
      </p:sp>
      <p:sp>
        <p:nvSpPr>
          <p:cNvPr id="96" name="Google Shape;96;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7" name="Google Shape;97;p18" descr="C:\Users\Teacher\Pictures\Screenshots\Screenshot (142).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29074" y="1313600"/>
            <a:ext cx="3075349" cy="2900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do we celebrate Mother’s Day? </a:t>
            </a:r>
            <a:endParaRPr/>
          </a:p>
        </p:txBody>
      </p:sp>
      <p:sp>
        <p:nvSpPr>
          <p:cNvPr id="103" name="Google Shape;103;p19"/>
          <p:cNvSpPr txBox="1">
            <a:spLocks noGrp="1"/>
          </p:cNvSpPr>
          <p:nvPr>
            <p:ph type="body" idx="1"/>
          </p:nvPr>
        </p:nvSpPr>
        <p:spPr>
          <a:xfrm>
            <a:off x="311700" y="1152475"/>
            <a:ext cx="5346000" cy="36678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accent1"/>
              </a:buClr>
              <a:buSzPts val="1700"/>
              <a:buChar char="●"/>
            </a:pPr>
            <a:r>
              <a:rPr lang="en-GB" sz="1700">
                <a:solidFill>
                  <a:schemeClr val="accent1"/>
                </a:solidFill>
              </a:rPr>
              <a:t>We might give our mums a card, flowers or a gift. </a:t>
            </a:r>
            <a:endParaRPr sz="1700">
              <a:solidFill>
                <a:schemeClr val="accent1"/>
              </a:solidFill>
            </a:endParaRPr>
          </a:p>
          <a:p>
            <a:pPr marL="457200" lvl="0" indent="-336550" algn="l" rtl="0">
              <a:spcBef>
                <a:spcPts val="0"/>
              </a:spcBef>
              <a:spcAft>
                <a:spcPts val="0"/>
              </a:spcAft>
              <a:buClr>
                <a:schemeClr val="accent1"/>
              </a:buClr>
              <a:buSzPts val="1700"/>
              <a:buChar char="●"/>
            </a:pPr>
            <a:r>
              <a:rPr lang="en-GB" sz="1700">
                <a:solidFill>
                  <a:schemeClr val="accent1"/>
                </a:solidFill>
              </a:rPr>
              <a:t>We might do something special for Mummy. </a:t>
            </a:r>
            <a:endParaRPr sz="1700">
              <a:solidFill>
                <a:schemeClr val="accent1"/>
              </a:solidFill>
            </a:endParaRPr>
          </a:p>
          <a:p>
            <a:pPr marL="457200" lvl="0" indent="-336550" algn="l" rtl="0">
              <a:spcBef>
                <a:spcPts val="0"/>
              </a:spcBef>
              <a:spcAft>
                <a:spcPts val="0"/>
              </a:spcAft>
              <a:buClr>
                <a:schemeClr val="accent1"/>
              </a:buClr>
              <a:buSzPts val="1700"/>
              <a:buChar char="●"/>
            </a:pPr>
            <a:r>
              <a:rPr lang="en-GB" sz="1700">
                <a:solidFill>
                  <a:schemeClr val="accent1"/>
                </a:solidFill>
              </a:rPr>
              <a:t>We might go out for dinner or a treat.  </a:t>
            </a:r>
            <a:endParaRPr sz="1700">
              <a:solidFill>
                <a:schemeClr val="accent1"/>
              </a:solidFill>
            </a:endParaRPr>
          </a:p>
          <a:p>
            <a:pPr marL="457200" lvl="0" indent="-336550" algn="l" rtl="0">
              <a:spcBef>
                <a:spcPts val="0"/>
              </a:spcBef>
              <a:spcAft>
                <a:spcPts val="0"/>
              </a:spcAft>
              <a:buClr>
                <a:schemeClr val="accent1"/>
              </a:buClr>
              <a:buSzPts val="1700"/>
              <a:buChar char="●"/>
            </a:pPr>
            <a:r>
              <a:rPr lang="en-GB" sz="1700">
                <a:solidFill>
                  <a:schemeClr val="accent1"/>
                </a:solidFill>
              </a:rPr>
              <a:t>Some churches give the women a small bunch of Spring flowers. </a:t>
            </a:r>
            <a:endParaRPr sz="1700">
              <a:solidFill>
                <a:schemeClr val="accent1"/>
              </a:solidFill>
            </a:endParaRPr>
          </a:p>
          <a:p>
            <a:pPr marL="457200" lvl="0" indent="0" algn="l" rtl="0">
              <a:spcBef>
                <a:spcPts val="1200"/>
              </a:spcBef>
              <a:spcAft>
                <a:spcPts val="0"/>
              </a:spcAft>
              <a:buNone/>
            </a:pPr>
            <a:endParaRPr sz="1700">
              <a:solidFill>
                <a:schemeClr val="accent1"/>
              </a:solidFill>
            </a:endParaRPr>
          </a:p>
          <a:p>
            <a:pPr marL="457200" lvl="0" indent="-336550" algn="l" rtl="0">
              <a:spcBef>
                <a:spcPts val="1200"/>
              </a:spcBef>
              <a:spcAft>
                <a:spcPts val="0"/>
              </a:spcAft>
              <a:buClr>
                <a:schemeClr val="accent1"/>
              </a:buClr>
              <a:buSzPts val="1700"/>
              <a:buChar char="●"/>
            </a:pPr>
            <a:r>
              <a:rPr lang="en-GB" sz="1700">
                <a:solidFill>
                  <a:schemeClr val="accent1"/>
                </a:solidFill>
              </a:rPr>
              <a:t>We also remember people who care for us like mums, grandparents, aunts, Godmothers. </a:t>
            </a:r>
            <a:endParaRPr sz="1700">
              <a:solidFill>
                <a:schemeClr val="accent1"/>
              </a:solidFill>
            </a:endParaRPr>
          </a:p>
          <a:p>
            <a:pPr marL="457200" lvl="0" indent="0" algn="l" rtl="0">
              <a:spcBef>
                <a:spcPts val="1200"/>
              </a:spcBef>
              <a:spcAft>
                <a:spcPts val="1200"/>
              </a:spcAft>
              <a:buNone/>
            </a:pPr>
            <a:r>
              <a:rPr lang="en-GB" sz="1700">
                <a:solidFill>
                  <a:schemeClr val="accent1"/>
                </a:solidFill>
              </a:rPr>
              <a:t>Don’t forget that men can be like Mums to some children. </a:t>
            </a:r>
            <a:endParaRPr sz="1700">
              <a:solidFill>
                <a:schemeClr val="accent1"/>
              </a:solidFill>
            </a:endParaRPr>
          </a:p>
        </p:txBody>
      </p:sp>
      <p:sp>
        <p:nvSpPr>
          <p:cNvPr id="104" name="Google Shape;104;p19"/>
          <p:cNvSpPr txBox="1">
            <a:spLocks noGrp="1"/>
          </p:cNvSpPr>
          <p:nvPr>
            <p:ph type="body" idx="2"/>
          </p:nvPr>
        </p:nvSpPr>
        <p:spPr>
          <a:xfrm>
            <a:off x="6248325" y="3013250"/>
            <a:ext cx="2661600" cy="18069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1200"/>
              </a:spcAft>
              <a:buNone/>
            </a:pPr>
            <a:r>
              <a:rPr lang="en-GB" sz="2700" b="1">
                <a:solidFill>
                  <a:schemeClr val="accent5"/>
                </a:solidFill>
              </a:rPr>
              <a:t>Do you do anything special to celebrate in your home? </a:t>
            </a:r>
            <a:endParaRPr sz="2700" b="1">
              <a:solidFill>
                <a:schemeClr val="accent5"/>
              </a:solidFill>
            </a:endParaRPr>
          </a:p>
        </p:txBody>
      </p:sp>
      <p:pic>
        <p:nvPicPr>
          <p:cNvPr id="105" name="Google Shape;105;p19" descr="C:\Users\Teacher\Pictures\Screenshots\Screenshot (141).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2250" y="391350"/>
            <a:ext cx="1162150" cy="239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Bible  </a:t>
            </a:r>
            <a:endParaRPr/>
          </a:p>
        </p:txBody>
      </p:sp>
      <p:sp>
        <p:nvSpPr>
          <p:cNvPr id="111" name="Google Shape;111;p20"/>
          <p:cNvSpPr txBox="1">
            <a:spLocks noGrp="1"/>
          </p:cNvSpPr>
          <p:nvPr>
            <p:ph type="body" idx="1"/>
          </p:nvPr>
        </p:nvSpPr>
        <p:spPr>
          <a:xfrm>
            <a:off x="311700" y="1152475"/>
            <a:ext cx="3999900" cy="366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a:solidFill>
                  <a:schemeClr val="accent2"/>
                </a:solidFill>
              </a:rPr>
              <a:t>Can you think of any mothers in the bible stories we know? </a:t>
            </a:r>
            <a:endParaRPr sz="2000">
              <a:solidFill>
                <a:schemeClr val="accent2"/>
              </a:solidFill>
            </a:endParaRPr>
          </a:p>
          <a:p>
            <a:pPr marL="0" lvl="0" indent="0" algn="l" rtl="0">
              <a:spcBef>
                <a:spcPts val="1200"/>
              </a:spcBef>
              <a:spcAft>
                <a:spcPts val="0"/>
              </a:spcAft>
              <a:buNone/>
            </a:pPr>
            <a:endParaRPr sz="2000">
              <a:solidFill>
                <a:schemeClr val="accent2"/>
              </a:solidFill>
            </a:endParaRPr>
          </a:p>
          <a:p>
            <a:pPr marL="0" lvl="0" indent="0" algn="l" rtl="0">
              <a:spcBef>
                <a:spcPts val="1200"/>
              </a:spcBef>
              <a:spcAft>
                <a:spcPts val="0"/>
              </a:spcAft>
              <a:buNone/>
            </a:pPr>
            <a:r>
              <a:rPr lang="en-GB" sz="2000">
                <a:solidFill>
                  <a:schemeClr val="accent2"/>
                </a:solidFill>
              </a:rPr>
              <a:t>What words would you use to describe them? </a:t>
            </a:r>
            <a:endParaRPr sz="2000">
              <a:solidFill>
                <a:schemeClr val="accent2"/>
              </a:solidFill>
            </a:endParaRPr>
          </a:p>
          <a:p>
            <a:pPr marL="0" lvl="0" indent="0" algn="l" rtl="0">
              <a:spcBef>
                <a:spcPts val="1200"/>
              </a:spcBef>
              <a:spcAft>
                <a:spcPts val="0"/>
              </a:spcAft>
              <a:buNone/>
            </a:pPr>
            <a:endParaRPr>
              <a:solidFill>
                <a:schemeClr val="accent2"/>
              </a:solidFill>
            </a:endParaRPr>
          </a:p>
          <a:p>
            <a:pPr marL="0" lvl="0" indent="0" algn="l" rtl="0">
              <a:spcBef>
                <a:spcPts val="1200"/>
              </a:spcBef>
              <a:spcAft>
                <a:spcPts val="0"/>
              </a:spcAft>
              <a:buNone/>
            </a:pPr>
            <a:endParaRPr>
              <a:solidFill>
                <a:schemeClr val="accent2"/>
              </a:solidFill>
            </a:endParaRPr>
          </a:p>
          <a:p>
            <a:pPr marL="0" lvl="0" indent="0" algn="l" rtl="0">
              <a:spcBef>
                <a:spcPts val="1200"/>
              </a:spcBef>
              <a:spcAft>
                <a:spcPts val="1200"/>
              </a:spcAft>
              <a:buNone/>
            </a:pPr>
            <a:endParaRPr sz="1000"/>
          </a:p>
        </p:txBody>
      </p:sp>
      <p:pic>
        <p:nvPicPr>
          <p:cNvPr id="112" name="Google Shape;112;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19375" y="1738150"/>
            <a:ext cx="3835877" cy="2158525"/>
          </a:xfrm>
          <a:prstGeom prst="rect">
            <a:avLst/>
          </a:prstGeom>
          <a:noFill/>
          <a:ln>
            <a:noFill/>
          </a:ln>
        </p:spPr>
      </p:pic>
      <p:sp>
        <p:nvSpPr>
          <p:cNvPr id="113" name="Google Shape;113;p20"/>
          <p:cNvSpPr txBox="1"/>
          <p:nvPr/>
        </p:nvSpPr>
        <p:spPr>
          <a:xfrm>
            <a:off x="4919413" y="3896675"/>
            <a:ext cx="3835800" cy="6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i="1">
                <a:solidFill>
                  <a:schemeClr val="dk2"/>
                </a:solidFill>
                <a:latin typeface="Lato"/>
                <a:ea typeface="Lato"/>
                <a:cs typeface="Lato"/>
                <a:sym typeface="Lato"/>
              </a:rPr>
              <a:t>The image above is updated Stepping Out, available on the Follow Me website from Autumn 2026.</a:t>
            </a:r>
            <a:r>
              <a:rPr lang="en-GB" sz="1200">
                <a:solidFill>
                  <a:schemeClr val="dk2"/>
                </a:solidFill>
                <a:latin typeface="Lato"/>
                <a:ea typeface="Lato"/>
                <a:cs typeface="Lato"/>
                <a:sym typeface="Lato"/>
              </a:rPr>
              <a:t> </a:t>
            </a:r>
            <a:endParaRPr sz="1200">
              <a:solidFill>
                <a:schemeClr val="dk2"/>
              </a:solidFill>
              <a:latin typeface="Lato"/>
              <a:ea typeface="Lato"/>
              <a:cs typeface="Lato"/>
              <a:sym typeface="Lato"/>
            </a:endParaRPr>
          </a:p>
        </p:txBody>
      </p:sp>
      <p:sp>
        <p:nvSpPr>
          <p:cNvPr id="114" name="Google Shape;114;p20"/>
          <p:cNvSpPr txBox="1"/>
          <p:nvPr/>
        </p:nvSpPr>
        <p:spPr>
          <a:xfrm>
            <a:off x="4968613" y="1017450"/>
            <a:ext cx="3737400" cy="69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GB" sz="1000" i="1">
                <a:solidFill>
                  <a:schemeClr val="accent2"/>
                </a:solidFill>
                <a:latin typeface="Lato"/>
                <a:ea typeface="Lato"/>
                <a:cs typeface="Lato"/>
                <a:sym typeface="Lato"/>
              </a:rPr>
              <a:t>If you want to hear more stories about mothers in the Bible, you could look at the lesson on Mothering Sunday in Stepping Out. It is one of the 1st class Follow Me lessons.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words describe your Mum? </a:t>
            </a:r>
            <a:endParaRPr/>
          </a:p>
        </p:txBody>
      </p:sp>
      <p:sp>
        <p:nvSpPr>
          <p:cNvPr id="120" name="Google Shape;12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What do you call your mother? </a:t>
            </a:r>
            <a:endParaRPr/>
          </a:p>
          <a:p>
            <a:pPr marL="0" lvl="0" indent="0" algn="l" rtl="0">
              <a:spcBef>
                <a:spcPts val="1200"/>
              </a:spcBef>
              <a:spcAft>
                <a:spcPts val="0"/>
              </a:spcAft>
              <a:buNone/>
            </a:pPr>
            <a:endParaRPr/>
          </a:p>
          <a:p>
            <a:pPr marL="0" lvl="0" indent="0" algn="l" rtl="0">
              <a:spcBef>
                <a:spcPts val="1200"/>
              </a:spcBef>
              <a:spcAft>
                <a:spcPts val="0"/>
              </a:spcAft>
              <a:buNone/>
            </a:pPr>
            <a:r>
              <a:rPr lang="en-GB"/>
              <a:t>Think of three words that describe your mum. </a:t>
            </a:r>
            <a:endParaRPr/>
          </a:p>
          <a:p>
            <a:pPr marL="0" lvl="0" indent="0" algn="l" rtl="0">
              <a:spcBef>
                <a:spcPts val="1200"/>
              </a:spcBef>
              <a:spcAft>
                <a:spcPts val="0"/>
              </a:spcAft>
              <a:buNone/>
            </a:pPr>
            <a:endParaRPr/>
          </a:p>
          <a:p>
            <a:pPr marL="0" lvl="0" indent="0" algn="l" rtl="0">
              <a:spcBef>
                <a:spcPts val="1200"/>
              </a:spcBef>
              <a:spcAft>
                <a:spcPts val="0"/>
              </a:spcAft>
              <a:buNone/>
            </a:pPr>
            <a:r>
              <a:rPr lang="en-GB"/>
              <a:t>Tell the person beside you. </a:t>
            </a:r>
            <a:endParaRPr/>
          </a:p>
          <a:p>
            <a:pPr marL="0" lvl="0" indent="0" algn="l" rtl="0">
              <a:spcBef>
                <a:spcPts val="1200"/>
              </a:spcBef>
              <a:spcAft>
                <a:spcPts val="1200"/>
              </a:spcAft>
              <a:buNone/>
            </a:pPr>
            <a:endParaRPr/>
          </a:p>
        </p:txBody>
      </p:sp>
      <p:sp>
        <p:nvSpPr>
          <p:cNvPr id="121" name="Google Shape;121;p21"/>
          <p:cNvSpPr/>
          <p:nvPr/>
        </p:nvSpPr>
        <p:spPr>
          <a:xfrm>
            <a:off x="5418975" y="1152475"/>
            <a:ext cx="1926600" cy="1538400"/>
          </a:xfrm>
          <a:prstGeom prst="wedgeEllipseCallout">
            <a:avLst>
              <a:gd name="adj1" fmla="val -32692"/>
              <a:gd name="adj2" fmla="val 79271"/>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2" name="Google Shape;122;p21"/>
          <p:cNvSpPr/>
          <p:nvPr/>
        </p:nvSpPr>
        <p:spPr>
          <a:xfrm>
            <a:off x="7157100" y="2013850"/>
            <a:ext cx="1675200" cy="1283700"/>
          </a:xfrm>
          <a:prstGeom prst="wedgeEllipseCallout">
            <a:avLst>
              <a:gd name="adj1" fmla="val -17981"/>
              <a:gd name="adj2" fmla="val 89947"/>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3" name="Google Shape;123;p21"/>
          <p:cNvSpPr/>
          <p:nvPr/>
        </p:nvSpPr>
        <p:spPr>
          <a:xfrm>
            <a:off x="5906475" y="2955675"/>
            <a:ext cx="1439100" cy="1283700"/>
          </a:xfrm>
          <a:prstGeom prst="wedgeEllipseCallout">
            <a:avLst>
              <a:gd name="adj1" fmla="val 36382"/>
              <a:gd name="adj2" fmla="val 89209"/>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834</Words>
  <Application>Microsoft Office PowerPoint</Application>
  <PresentationFormat>On-screen Show (16:9)</PresentationFormat>
  <Paragraphs>79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Playfair Display</vt:lpstr>
      <vt:lpstr>Arial</vt:lpstr>
      <vt:lpstr>Lato</vt:lpstr>
      <vt:lpstr>Coral</vt:lpstr>
      <vt:lpstr>Mothering Sunday </vt:lpstr>
      <vt:lpstr>Notes for teachers  </vt:lpstr>
      <vt:lpstr>Chat: What do we call the day? </vt:lpstr>
      <vt:lpstr>When is Mothering Sunday? </vt:lpstr>
      <vt:lpstr>How did Mothering Sunday start? </vt:lpstr>
      <vt:lpstr>Did you know? Simnel Cake </vt:lpstr>
      <vt:lpstr>How do we celebrate Mother’s Day? </vt:lpstr>
      <vt:lpstr>Bible  </vt:lpstr>
      <vt:lpstr>What words describe your Mum? </vt:lpstr>
      <vt:lpstr>Song (to the time of “You are my Sunshine”) </vt:lpstr>
      <vt:lpstr>Prayers </vt:lpstr>
      <vt:lpstr>A word from……… </vt:lpstr>
      <vt:lpstr>Birthdays this week  </vt:lpstr>
      <vt:lpstr>Students of the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Jacqui Wilkinson</dc:creator>
  <cp:lastModifiedBy>Jacqui Wilkinson</cp:lastModifiedBy>
  <cp:revision>2</cp:revision>
  <dcterms:modified xsi:type="dcterms:W3CDTF">2026-03-02T09:47:09Z</dcterms:modified>
</cp:coreProperties>
</file>